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FF9933"/>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p:scale>
          <a:sx n="70" d="100"/>
          <a:sy n="70" d="100"/>
        </p:scale>
        <p:origin x="6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7E11-6389-488A-A664-5BF1DDC24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11C6C3-B61B-4F51-8796-1E597C3E9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77BF8F2-1BC7-478A-BF67-2F9286A5A340}"/>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5" name="Footer Placeholder 4">
            <a:extLst>
              <a:ext uri="{FF2B5EF4-FFF2-40B4-BE49-F238E27FC236}">
                <a16:creationId xmlns:a16="http://schemas.microsoft.com/office/drawing/2014/main" id="{E0533983-7BB9-4D0F-828A-422FF390D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F53BF-C25E-4DFD-B108-C2EBD2F0DC72}"/>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256848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7CDD-599C-4F70-A949-0D09E9571E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BC46EF-251E-41F1-82C6-2DC7F491B2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EC46D5-1108-4C30-834E-E4A66EF7B869}"/>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5" name="Footer Placeholder 4">
            <a:extLst>
              <a:ext uri="{FF2B5EF4-FFF2-40B4-BE49-F238E27FC236}">
                <a16:creationId xmlns:a16="http://schemas.microsoft.com/office/drawing/2014/main" id="{4FE93F6B-6ED4-4452-A668-6E3241CA83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EDDF28-3545-4506-8200-6D51F4C85F93}"/>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213472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59389D-8D5D-49C2-AEBB-EB5BF7250D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C0A055-5453-4121-9530-3E67A8B0DB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9D8048-0B24-41B7-A23E-D2757630A266}"/>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5" name="Footer Placeholder 4">
            <a:extLst>
              <a:ext uri="{FF2B5EF4-FFF2-40B4-BE49-F238E27FC236}">
                <a16:creationId xmlns:a16="http://schemas.microsoft.com/office/drawing/2014/main" id="{AA138E6A-1B6B-4E3D-B154-3A1F9C8BC0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C14FE-6974-4E4E-B4CD-0255F3D4EBAC}"/>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3521035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1EA3-79BB-4A07-9BF2-3338B8A92E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962D3E-5223-4635-BB1A-177A042664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E14826-B340-4876-A2ED-83F9DF18BE61}"/>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5" name="Footer Placeholder 4">
            <a:extLst>
              <a:ext uri="{FF2B5EF4-FFF2-40B4-BE49-F238E27FC236}">
                <a16:creationId xmlns:a16="http://schemas.microsoft.com/office/drawing/2014/main" id="{66189BB9-598E-4F5D-A26F-58E4DC096D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7066A5-A864-43B2-9A8C-56E1AB7C9F24}"/>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372282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DD39-44F5-40D7-A013-4C6F299F71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59615A3-EB81-4061-9A0E-196A07C499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F63D8F-2978-4669-AEA1-D3061F314C30}"/>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5" name="Footer Placeholder 4">
            <a:extLst>
              <a:ext uri="{FF2B5EF4-FFF2-40B4-BE49-F238E27FC236}">
                <a16:creationId xmlns:a16="http://schemas.microsoft.com/office/drawing/2014/main" id="{E2B83200-20B2-48FD-B03F-EF35E07D50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06BFB4-8AE9-4F9A-951F-57E62B60D086}"/>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2073790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E86B-6239-4DC7-9A70-3CD09D1102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47B63B-88D7-4FD8-8D98-A07AC8CA7F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8A82F43-53DD-497C-8414-096F7F7515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1CB3C5-BDCE-4941-A9AA-C0E7740EC8CA}"/>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6" name="Footer Placeholder 5">
            <a:extLst>
              <a:ext uri="{FF2B5EF4-FFF2-40B4-BE49-F238E27FC236}">
                <a16:creationId xmlns:a16="http://schemas.microsoft.com/office/drawing/2014/main" id="{E403C4AF-BF18-4E91-B516-CA5E9ACFD8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83F66A-B0FC-40FD-B30E-A63C3877038E}"/>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104726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D63F-C1E0-40D9-B555-D92EF42B52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A0960-C588-47AF-9797-ED04D250F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218306-B82E-46BB-84D7-ACEC4C7AD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2DA5C77-9078-43D4-947B-444ED49CC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E9BCF4-CE77-4CEF-A803-148D32EDF2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951ABF4-4F80-43D5-B43E-1848A91C7F83}"/>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8" name="Footer Placeholder 7">
            <a:extLst>
              <a:ext uri="{FF2B5EF4-FFF2-40B4-BE49-F238E27FC236}">
                <a16:creationId xmlns:a16="http://schemas.microsoft.com/office/drawing/2014/main" id="{5B70C7F2-63A9-4534-911B-FB48DB03CB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B989AF1-1CFF-4875-AAEA-6501C54FA0A7}"/>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396127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D36F-6A5E-44AF-AADD-C216451DD3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D1364A-85CE-49C7-8D37-A59B2A810F9F}"/>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4" name="Footer Placeholder 3">
            <a:extLst>
              <a:ext uri="{FF2B5EF4-FFF2-40B4-BE49-F238E27FC236}">
                <a16:creationId xmlns:a16="http://schemas.microsoft.com/office/drawing/2014/main" id="{E9FFF13F-9F1F-46EC-B02E-CE5F56CBFD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764680-1F08-4973-8C39-CA76F27DB7BE}"/>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3771841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3BC41A-5734-4F7F-B273-63F963D8DEAE}"/>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3" name="Footer Placeholder 2">
            <a:extLst>
              <a:ext uri="{FF2B5EF4-FFF2-40B4-BE49-F238E27FC236}">
                <a16:creationId xmlns:a16="http://schemas.microsoft.com/office/drawing/2014/main" id="{DB42B8A4-C2FF-400E-8CB7-924139A5C5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25AA83-605C-44E2-BD6D-D09C3E3262DF}"/>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5045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5E8C-E200-469F-936C-FCF68424B0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A20AA71-E513-479C-94BB-D461CB0B1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9A4D43-0841-4E88-ACDF-F832BA286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15CE5-9156-4789-948E-657E9A00F520}"/>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6" name="Footer Placeholder 5">
            <a:extLst>
              <a:ext uri="{FF2B5EF4-FFF2-40B4-BE49-F238E27FC236}">
                <a16:creationId xmlns:a16="http://schemas.microsoft.com/office/drawing/2014/main" id="{C26D47A6-CE7A-4E79-B575-65C1EE00D4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DB720-D330-4E7A-80ED-F852AB5A678E}"/>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100620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B0CB-0C61-48DB-BE37-A79D73C78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F643FF-8065-4989-8766-2FAD2498B1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D29DE5-6C74-4890-B082-6CC783DD0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C1D273-3BA5-49EC-8938-9322F1FBBBF6}"/>
              </a:ext>
            </a:extLst>
          </p:cNvPr>
          <p:cNvSpPr>
            <a:spLocks noGrp="1"/>
          </p:cNvSpPr>
          <p:nvPr>
            <p:ph type="dt" sz="half" idx="10"/>
          </p:nvPr>
        </p:nvSpPr>
        <p:spPr/>
        <p:txBody>
          <a:bodyPr/>
          <a:lstStyle/>
          <a:p>
            <a:fld id="{D55BEDE2-DCE7-4BF2-871F-7363351F2DC3}" type="datetimeFigureOut">
              <a:rPr lang="en-GB" smtClean="0"/>
              <a:t>25/05/2019</a:t>
            </a:fld>
            <a:endParaRPr lang="en-GB"/>
          </a:p>
        </p:txBody>
      </p:sp>
      <p:sp>
        <p:nvSpPr>
          <p:cNvPr id="6" name="Footer Placeholder 5">
            <a:extLst>
              <a:ext uri="{FF2B5EF4-FFF2-40B4-BE49-F238E27FC236}">
                <a16:creationId xmlns:a16="http://schemas.microsoft.com/office/drawing/2014/main" id="{38D09A09-1248-46A8-A7B3-A5BCE44326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8222DC-A150-4C47-82AA-9A129E34174D}"/>
              </a:ext>
            </a:extLst>
          </p:cNvPr>
          <p:cNvSpPr>
            <a:spLocks noGrp="1"/>
          </p:cNvSpPr>
          <p:nvPr>
            <p:ph type="sldNum" sz="quarter" idx="12"/>
          </p:nvPr>
        </p:nvSpPr>
        <p:spPr/>
        <p:txBody>
          <a:bodyPr/>
          <a:lstStyle/>
          <a:p>
            <a:fld id="{F51DFB75-73A9-4D35-AED2-202C3815A791}" type="slidenum">
              <a:rPr lang="en-GB" smtClean="0"/>
              <a:t>‹#›</a:t>
            </a:fld>
            <a:endParaRPr lang="en-GB"/>
          </a:p>
        </p:txBody>
      </p:sp>
    </p:spTree>
    <p:extLst>
      <p:ext uri="{BB962C8B-B14F-4D97-AF65-F5344CB8AC3E}">
        <p14:creationId xmlns:p14="http://schemas.microsoft.com/office/powerpoint/2010/main" val="247646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02484A-0D27-4211-A831-97C8AE6190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07C71A-E966-4C93-95D9-FD026CDA6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2A02C4-BD5A-48B8-A300-C7F682D97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BEDE2-DCE7-4BF2-871F-7363351F2DC3}" type="datetimeFigureOut">
              <a:rPr lang="en-GB" smtClean="0"/>
              <a:t>25/05/2019</a:t>
            </a:fld>
            <a:endParaRPr lang="en-GB"/>
          </a:p>
        </p:txBody>
      </p:sp>
      <p:sp>
        <p:nvSpPr>
          <p:cNvPr id="5" name="Footer Placeholder 4">
            <a:extLst>
              <a:ext uri="{FF2B5EF4-FFF2-40B4-BE49-F238E27FC236}">
                <a16:creationId xmlns:a16="http://schemas.microsoft.com/office/drawing/2014/main" id="{ED9148BC-FB26-43A7-B7D4-C2220FB1B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05CE2D3-B17E-473F-9371-031D95B68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DFB75-73A9-4D35-AED2-202C3815A791}" type="slidenum">
              <a:rPr lang="en-GB" smtClean="0"/>
              <a:t>‹#›</a:t>
            </a:fld>
            <a:endParaRPr lang="en-GB"/>
          </a:p>
        </p:txBody>
      </p:sp>
    </p:spTree>
    <p:extLst>
      <p:ext uri="{BB962C8B-B14F-4D97-AF65-F5344CB8AC3E}">
        <p14:creationId xmlns:p14="http://schemas.microsoft.com/office/powerpoint/2010/main" val="239835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Praetorian_prefecture_of_Gaul"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2866-827A-4739-A864-F90FE4B3B58D}"/>
              </a:ext>
            </a:extLst>
          </p:cNvPr>
          <p:cNvSpPr>
            <a:spLocks noGrp="1"/>
          </p:cNvSpPr>
          <p:nvPr>
            <p:ph type="ctrTitle"/>
          </p:nvPr>
        </p:nvSpPr>
        <p:spPr>
          <a:xfrm>
            <a:off x="0" y="42333"/>
            <a:ext cx="12192002" cy="3602038"/>
          </a:xfrm>
          <a:solidFill>
            <a:srgbClr val="6600CC"/>
          </a:solidFill>
        </p:spPr>
        <p:txBody>
          <a:bodyPr/>
          <a:lstStyle/>
          <a:p>
            <a:r>
              <a:rPr lang="en-GB"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Roman Empire </a:t>
            </a:r>
          </a:p>
        </p:txBody>
      </p:sp>
      <p:sp>
        <p:nvSpPr>
          <p:cNvPr id="3" name="Subtitle 2">
            <a:extLst>
              <a:ext uri="{FF2B5EF4-FFF2-40B4-BE49-F238E27FC236}">
                <a16:creationId xmlns:a16="http://schemas.microsoft.com/office/drawing/2014/main" id="{CE523340-1877-4115-B89C-D6C67838C94B}"/>
              </a:ext>
            </a:extLst>
          </p:cNvPr>
          <p:cNvSpPr>
            <a:spLocks noGrp="1"/>
          </p:cNvSpPr>
          <p:nvPr>
            <p:ph type="subTitle" idx="1"/>
          </p:nvPr>
        </p:nvSpPr>
        <p:spPr>
          <a:xfrm>
            <a:off x="0" y="3602038"/>
            <a:ext cx="12192000" cy="3255962"/>
          </a:xfrm>
          <a:solidFill>
            <a:srgbClr val="6600CC"/>
          </a:solidFill>
        </p:spPr>
        <p:txBody>
          <a:bodyPr>
            <a:normAutofit/>
            <a:scene3d>
              <a:camera prst="orthographicFront"/>
              <a:lightRig rig="soft" dir="t">
                <a:rot lat="0" lon="0" rev="15600000"/>
              </a:lightRig>
            </a:scene3d>
            <a:sp3d extrusionH="57150" prstMaterial="softEdge">
              <a:bevelT w="25400" h="38100"/>
            </a:sp3d>
          </a:bodyPr>
          <a:lstStyle/>
          <a:p>
            <a:r>
              <a:rPr lang="en-GB" sz="3600" b="1" dirty="0">
                <a:ln/>
                <a:solidFill>
                  <a:schemeClr val="accent4"/>
                </a:solidFill>
                <a:effectLst>
                  <a:glow rad="228600">
                    <a:schemeClr val="accent4">
                      <a:satMod val="175000"/>
                      <a:alpha val="40000"/>
                    </a:schemeClr>
                  </a:glow>
                </a:effectLst>
              </a:rPr>
              <a:t>03.06.19</a:t>
            </a:r>
          </a:p>
        </p:txBody>
      </p:sp>
      <p:sp>
        <p:nvSpPr>
          <p:cNvPr id="5" name="Speech Bubble: Rectangle with Corners Rounded 4">
            <a:extLst>
              <a:ext uri="{FF2B5EF4-FFF2-40B4-BE49-F238E27FC236}">
                <a16:creationId xmlns:a16="http://schemas.microsoft.com/office/drawing/2014/main" id="{FC8ADC09-FA06-4248-8287-5B3DB382FBEA}"/>
              </a:ext>
            </a:extLst>
          </p:cNvPr>
          <p:cNvSpPr/>
          <p:nvPr/>
        </p:nvSpPr>
        <p:spPr>
          <a:xfrm>
            <a:off x="56444" y="42333"/>
            <a:ext cx="12079111" cy="3826934"/>
          </a:xfrm>
          <a:prstGeom prst="wedgeRound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4800281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2891D-FD8C-44D5-80B4-153EBD4C6FAE}"/>
              </a:ext>
            </a:extLst>
          </p:cNvPr>
          <p:cNvSpPr>
            <a:spLocks noGrp="1"/>
          </p:cNvSpPr>
          <p:nvPr>
            <p:ph type="title"/>
          </p:nvPr>
        </p:nvSpPr>
        <p:spPr>
          <a:xfrm>
            <a:off x="0" y="0"/>
            <a:ext cx="12192000" cy="1690689"/>
          </a:xfrm>
          <a:solidFill>
            <a:srgbClr val="00FF00"/>
          </a:solidFill>
        </p:spPr>
        <p:txBody>
          <a:bodyPr/>
          <a:lstStyle/>
          <a:p>
            <a:r>
              <a:rPr lang="en-GB" dirty="0">
                <a:effectLst>
                  <a:glow rad="101600">
                    <a:srgbClr val="FF0000">
                      <a:alpha val="60000"/>
                    </a:srgbClr>
                  </a:glow>
                </a:effectLst>
              </a:rPr>
              <a:t>What is the Roman Empire?</a:t>
            </a:r>
          </a:p>
        </p:txBody>
      </p:sp>
      <p:sp>
        <p:nvSpPr>
          <p:cNvPr id="3" name="Content Placeholder 2">
            <a:extLst>
              <a:ext uri="{FF2B5EF4-FFF2-40B4-BE49-F238E27FC236}">
                <a16:creationId xmlns:a16="http://schemas.microsoft.com/office/drawing/2014/main" id="{4B2351F7-5B13-4884-98E1-2531EF6E2719}"/>
              </a:ext>
            </a:extLst>
          </p:cNvPr>
          <p:cNvSpPr>
            <a:spLocks noGrp="1"/>
          </p:cNvSpPr>
          <p:nvPr>
            <p:ph idx="1"/>
          </p:nvPr>
        </p:nvSpPr>
        <p:spPr>
          <a:xfrm>
            <a:off x="0" y="1690690"/>
            <a:ext cx="12192000" cy="5167310"/>
          </a:xfrm>
          <a:solidFill>
            <a:srgbClr val="00FF00"/>
          </a:solidFill>
        </p:spPr>
        <p:txBody>
          <a:bodyPr>
            <a:noAutofit/>
          </a:bodyPr>
          <a:lstStyle/>
          <a:p>
            <a:r>
              <a:rPr lang="en-GB" sz="2400" dirty="0"/>
              <a:t>The Roman Empire was the post-Roman Republic period of the ancient Roman civilization. Ruled by emperors, it had large territorial holdings around the Mediterranean Sea in Europe, North Africa, the Middle East, and the Caucasus. From the constitutional reforms of Augustus to the military anarchy of the third century, the Empire was a </a:t>
            </a:r>
            <a:r>
              <a:rPr lang="en-GB" sz="2400" dirty="0" err="1"/>
              <a:t>principate</a:t>
            </a:r>
            <a:r>
              <a:rPr lang="en-GB" sz="2400" dirty="0"/>
              <a:t> ruled from Italy, homeland of the Romans and metropole of the empire, with the city of Rome as capital. The Roman Empire was then ruled by multiple emperors and divided in a Western Roman Empire, based in Milan and later Ravenna, and an Eastern Roman Empire, based in Nicomedia and later Constantinople. Rome remained the nominal capital of both parts until 476 AD, when Odoacer deposed Romulus Augustus after capturing Ravenna and the Senate of Rome sent the imperial regalia to Constantinople. The fall of the Western Roman Empire to barbarian kings, along with the </a:t>
            </a:r>
            <a:r>
              <a:rPr lang="en-GB" sz="2400" dirty="0" err="1"/>
              <a:t>hellenization</a:t>
            </a:r>
            <a:r>
              <a:rPr lang="en-GB" sz="2400" dirty="0"/>
              <a:t> of the Eastern Roman Empire into the Byzantine Empire, is conventionally used to mark the end of Ancient Rome and the beginning of the Middle Ages.</a:t>
            </a:r>
          </a:p>
          <a:p>
            <a:r>
              <a:rPr lang="en-GB" sz="2400" dirty="0"/>
              <a:t>The Roman Empire  was established by Augustus in 27 BC.</a:t>
            </a:r>
          </a:p>
          <a:p>
            <a:r>
              <a:rPr lang="en-GB" sz="2400" dirty="0"/>
              <a:t>It then divided by Theodosius in 395 AD into the Western or Latin and Eastern or Greek Empire.</a:t>
            </a:r>
          </a:p>
        </p:txBody>
      </p:sp>
    </p:spTree>
    <p:extLst>
      <p:ext uri="{BB962C8B-B14F-4D97-AF65-F5344CB8AC3E}">
        <p14:creationId xmlns:p14="http://schemas.microsoft.com/office/powerpoint/2010/main" val="25419851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8F02-5F8A-461B-A0D1-FB77C4145DDB}"/>
              </a:ext>
            </a:extLst>
          </p:cNvPr>
          <p:cNvSpPr>
            <a:spLocks noGrp="1"/>
          </p:cNvSpPr>
          <p:nvPr>
            <p:ph type="title"/>
          </p:nvPr>
        </p:nvSpPr>
        <p:spPr>
          <a:xfrm>
            <a:off x="18197" y="0"/>
            <a:ext cx="12173803" cy="1690688"/>
          </a:xfrm>
          <a:solidFill>
            <a:srgbClr val="00FFFF"/>
          </a:solidFill>
        </p:spPr>
        <p:txBody>
          <a:bodyPr/>
          <a:lstStyle/>
          <a:p>
            <a:r>
              <a:rPr lang="en-GB" b="1" dirty="0">
                <a:ln w="12700" cmpd="sng">
                  <a:solidFill>
                    <a:schemeClr val="accent4"/>
                  </a:solidFill>
                  <a:prstDash val="solid"/>
                </a:ln>
                <a:solidFill>
                  <a:srgbClr val="FF9933"/>
                </a:solidFill>
              </a:rPr>
              <a:t>The most popular rulers of Rome in the Roman Empire</a:t>
            </a:r>
          </a:p>
        </p:txBody>
      </p:sp>
      <p:sp>
        <p:nvSpPr>
          <p:cNvPr id="3" name="Content Placeholder 2">
            <a:extLst>
              <a:ext uri="{FF2B5EF4-FFF2-40B4-BE49-F238E27FC236}">
                <a16:creationId xmlns:a16="http://schemas.microsoft.com/office/drawing/2014/main" id="{2A10F8AD-8B70-4B8E-B3FF-7E70FAD88CE9}"/>
              </a:ext>
            </a:extLst>
          </p:cNvPr>
          <p:cNvSpPr>
            <a:spLocks noGrp="1"/>
          </p:cNvSpPr>
          <p:nvPr>
            <p:ph idx="1"/>
          </p:nvPr>
        </p:nvSpPr>
        <p:spPr>
          <a:xfrm>
            <a:off x="18197" y="1690688"/>
            <a:ext cx="12192000" cy="5167312"/>
          </a:xfrm>
          <a:solidFill>
            <a:srgbClr val="00FFFF"/>
          </a:solidFill>
        </p:spPr>
        <p:txBody>
          <a:bodyPr/>
          <a:lstStyle/>
          <a:p>
            <a:r>
              <a:rPr lang="en-GB" dirty="0"/>
              <a:t>General Pompey</a:t>
            </a:r>
          </a:p>
          <a:p>
            <a:r>
              <a:rPr lang="en-GB" dirty="0"/>
              <a:t>Julius Caesar</a:t>
            </a:r>
          </a:p>
          <a:p>
            <a:r>
              <a:rPr lang="en-GB" dirty="0"/>
              <a:t>Sulla </a:t>
            </a:r>
          </a:p>
          <a:p>
            <a:r>
              <a:rPr lang="en-GB" dirty="0"/>
              <a:t>Mark Anthony</a:t>
            </a:r>
          </a:p>
          <a:p>
            <a:r>
              <a:rPr lang="en-GB" dirty="0"/>
              <a:t>Octavian</a:t>
            </a:r>
          </a:p>
          <a:p>
            <a:r>
              <a:rPr lang="en-GB" dirty="0" err="1"/>
              <a:t>Numa</a:t>
            </a:r>
            <a:r>
              <a:rPr lang="en-GB" dirty="0"/>
              <a:t> </a:t>
            </a:r>
            <a:r>
              <a:rPr lang="en-GB" dirty="0" err="1"/>
              <a:t>pompilius</a:t>
            </a:r>
            <a:endParaRPr lang="en-GB" dirty="0"/>
          </a:p>
          <a:p>
            <a:r>
              <a:rPr lang="en-GB" dirty="0"/>
              <a:t>Who else do you know is a famous ruler?</a:t>
            </a:r>
          </a:p>
          <a:p>
            <a:endParaRPr lang="en-GB" dirty="0"/>
          </a:p>
          <a:p>
            <a:pPr marL="0" indent="0">
              <a:buNone/>
            </a:pPr>
            <a:endParaRPr lang="en-GB" dirty="0"/>
          </a:p>
          <a:p>
            <a:endParaRPr lang="en-GB" dirty="0"/>
          </a:p>
        </p:txBody>
      </p:sp>
    </p:spTree>
    <p:extLst>
      <p:ext uri="{BB962C8B-B14F-4D97-AF65-F5344CB8AC3E}">
        <p14:creationId xmlns:p14="http://schemas.microsoft.com/office/powerpoint/2010/main" val="1299296271"/>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1000"/>
                                        <p:tgtEl>
                                          <p:spTgt spid="3">
                                            <p:txEl>
                                              <p:pRg st="6" end="6"/>
                                            </p:txEl>
                                          </p:spTgt>
                                        </p:tgtEl>
                                      </p:cBhvr>
                                    </p:animEffect>
                                    <p:anim calcmode="lin" valueType="num">
                                      <p:cBhvr>
                                        <p:cTn id="6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24A3-A9EC-4C18-A436-0CF869B5D888}"/>
              </a:ext>
            </a:extLst>
          </p:cNvPr>
          <p:cNvSpPr>
            <a:spLocks noGrp="1"/>
          </p:cNvSpPr>
          <p:nvPr>
            <p:ph type="title"/>
          </p:nvPr>
        </p:nvSpPr>
        <p:spPr>
          <a:xfrm>
            <a:off x="0" y="1"/>
            <a:ext cx="12192000" cy="1690688"/>
          </a:xfrm>
          <a:solidFill>
            <a:srgbClr val="FF0000"/>
          </a:solidFill>
        </p:spPr>
        <p:txBody>
          <a:bodyPr/>
          <a:lstStyle/>
          <a:p>
            <a:r>
              <a:rPr lang="en-GB" b="1" spc="50" dirty="0">
                <a:ln w="9525" cmpd="sng">
                  <a:solidFill>
                    <a:schemeClr val="accent1"/>
                  </a:solidFill>
                  <a:prstDash val="solid"/>
                </a:ln>
                <a:solidFill>
                  <a:srgbClr val="70AD47">
                    <a:tint val="1000"/>
                  </a:srgbClr>
                </a:solidFill>
                <a:effectLst>
                  <a:glow rad="228600">
                    <a:srgbClr val="00FF00">
                      <a:alpha val="40000"/>
                    </a:srgbClr>
                  </a:glow>
                </a:effectLst>
              </a:rPr>
              <a:t>Why were rulers in Rome so important?</a:t>
            </a:r>
            <a:br>
              <a:rPr lang="en-GB" b="1" spc="50" dirty="0">
                <a:ln w="9525" cmpd="sng">
                  <a:solidFill>
                    <a:schemeClr val="accent1"/>
                  </a:solidFill>
                  <a:prstDash val="solid"/>
                </a:ln>
                <a:solidFill>
                  <a:srgbClr val="70AD47">
                    <a:tint val="1000"/>
                  </a:srgbClr>
                </a:solidFill>
                <a:effectLst>
                  <a:glow rad="228600">
                    <a:srgbClr val="00FF00">
                      <a:alpha val="40000"/>
                    </a:srgbClr>
                  </a:glow>
                </a:effectLst>
              </a:rPr>
            </a:br>
            <a:endParaRPr lang="en-GB" b="1" spc="50" dirty="0">
              <a:ln w="9525" cmpd="sng">
                <a:solidFill>
                  <a:schemeClr val="accent1"/>
                </a:solidFill>
                <a:prstDash val="solid"/>
              </a:ln>
              <a:solidFill>
                <a:srgbClr val="70AD47">
                  <a:tint val="1000"/>
                </a:srgbClr>
              </a:solidFill>
              <a:effectLst>
                <a:glow rad="228600">
                  <a:srgbClr val="00FF00">
                    <a:alpha val="40000"/>
                  </a:srgbClr>
                </a:glow>
              </a:effectLst>
            </a:endParaRPr>
          </a:p>
        </p:txBody>
      </p:sp>
      <p:sp>
        <p:nvSpPr>
          <p:cNvPr id="3" name="Content Placeholder 2">
            <a:extLst>
              <a:ext uri="{FF2B5EF4-FFF2-40B4-BE49-F238E27FC236}">
                <a16:creationId xmlns:a16="http://schemas.microsoft.com/office/drawing/2014/main" id="{6F2567AB-1C95-493C-9ACB-037F780B1321}"/>
              </a:ext>
            </a:extLst>
          </p:cNvPr>
          <p:cNvSpPr>
            <a:spLocks noGrp="1"/>
          </p:cNvSpPr>
          <p:nvPr>
            <p:ph idx="1"/>
          </p:nvPr>
        </p:nvSpPr>
        <p:spPr>
          <a:xfrm>
            <a:off x="0" y="1690689"/>
            <a:ext cx="12192000" cy="5167310"/>
          </a:xfrm>
          <a:solidFill>
            <a:srgbClr val="FF0000"/>
          </a:solidFill>
        </p:spPr>
        <p:txBody>
          <a:bodyPr/>
          <a:lstStyle/>
          <a:p>
            <a:r>
              <a:rPr lang="en-GB" b="1" spc="50" dirty="0">
                <a:ln w="9525" cmpd="sng">
                  <a:solidFill>
                    <a:schemeClr val="accent1"/>
                  </a:solidFill>
                  <a:prstDash val="solid"/>
                </a:ln>
                <a:solidFill>
                  <a:srgbClr val="70AD47">
                    <a:tint val="1000"/>
                  </a:srgbClr>
                </a:solidFill>
                <a:effectLst>
                  <a:glow rad="139700">
                    <a:srgbClr val="00FF00">
                      <a:alpha val="40000"/>
                    </a:srgbClr>
                  </a:glow>
                </a:effectLst>
              </a:rPr>
              <a:t>Rulers were SOO important because they had to maintain law and order.</a:t>
            </a:r>
          </a:p>
          <a:p>
            <a:r>
              <a:rPr lang="en-GB" b="1" spc="50" dirty="0">
                <a:ln w="9525" cmpd="sng">
                  <a:solidFill>
                    <a:schemeClr val="accent1"/>
                  </a:solidFill>
                  <a:prstDash val="solid"/>
                </a:ln>
                <a:solidFill>
                  <a:srgbClr val="70AD47">
                    <a:tint val="1000"/>
                  </a:srgbClr>
                </a:solidFill>
                <a:effectLst>
                  <a:glow rad="139700">
                    <a:srgbClr val="00FF00">
                      <a:alpha val="40000"/>
                    </a:srgbClr>
                  </a:glow>
                </a:effectLst>
              </a:rPr>
              <a:t>They were also very important to give direction to their subject.</a:t>
            </a:r>
          </a:p>
          <a:p>
            <a:r>
              <a:rPr lang="en-GB" b="1" spc="50" dirty="0">
                <a:ln w="9525" cmpd="sng">
                  <a:solidFill>
                    <a:schemeClr val="accent1"/>
                  </a:solidFill>
                  <a:prstDash val="solid"/>
                </a:ln>
                <a:solidFill>
                  <a:srgbClr val="70AD47">
                    <a:tint val="1000"/>
                  </a:srgbClr>
                </a:solidFill>
                <a:effectLst>
                  <a:glow rad="139700">
                    <a:srgbClr val="00FF00">
                      <a:alpha val="40000"/>
                    </a:srgbClr>
                  </a:glow>
                </a:effectLst>
              </a:rPr>
              <a:t>Rulers were a bit like Kings and Queens.</a:t>
            </a:r>
          </a:p>
          <a:p>
            <a:r>
              <a:rPr lang="en-GB" b="1" spc="50" dirty="0">
                <a:ln w="9525" cmpd="sng">
                  <a:solidFill>
                    <a:schemeClr val="accent1"/>
                  </a:solidFill>
                  <a:prstDash val="solid"/>
                </a:ln>
                <a:solidFill>
                  <a:srgbClr val="70AD47">
                    <a:tint val="1000"/>
                  </a:srgbClr>
                </a:solidFill>
                <a:effectLst>
                  <a:glow rad="139700">
                    <a:srgbClr val="00FF00">
                      <a:alpha val="40000"/>
                    </a:srgbClr>
                  </a:glow>
                </a:effectLst>
              </a:rPr>
              <a:t>What do you think Roman life would be like with no rulers and a King and a Queen?</a:t>
            </a:r>
          </a:p>
          <a:p>
            <a:r>
              <a:rPr lang="en-GB" b="1" spc="50" dirty="0">
                <a:ln w="9525" cmpd="sng">
                  <a:solidFill>
                    <a:schemeClr val="accent1"/>
                  </a:solidFill>
                  <a:prstDash val="solid"/>
                </a:ln>
                <a:solidFill>
                  <a:srgbClr val="70AD47">
                    <a:tint val="1000"/>
                  </a:srgbClr>
                </a:solidFill>
                <a:effectLst>
                  <a:glow rad="139700">
                    <a:srgbClr val="00FF00">
                      <a:alpha val="40000"/>
                    </a:srgbClr>
                  </a:glow>
                </a:effectLst>
              </a:rPr>
              <a:t>What do you think our life today would be like with rulers?</a:t>
            </a:r>
          </a:p>
          <a:p>
            <a:endParaRPr lang="en-GB" dirty="0">
              <a:effectLst>
                <a:glow rad="139700">
                  <a:srgbClr val="00FF00">
                    <a:alpha val="40000"/>
                  </a:srgbClr>
                </a:glow>
              </a:effectLst>
            </a:endParaRPr>
          </a:p>
          <a:p>
            <a:pPr marL="0" indent="0">
              <a:buNone/>
            </a:pPr>
            <a:r>
              <a:rPr lang="en-GB" dirty="0">
                <a:effectLst>
                  <a:glow rad="139700">
                    <a:srgbClr val="00FF00">
                      <a:alpha val="40000"/>
                    </a:srgbClr>
                  </a:glow>
                </a:effectLst>
              </a:rPr>
              <a:t> </a:t>
            </a:r>
          </a:p>
          <a:p>
            <a:endParaRPr lang="en-GB" dirty="0">
              <a:effectLst>
                <a:glow rad="139700">
                  <a:srgbClr val="00FF00">
                    <a:alpha val="40000"/>
                  </a:srgbClr>
                </a:glow>
              </a:effectLst>
            </a:endParaRPr>
          </a:p>
        </p:txBody>
      </p:sp>
    </p:spTree>
    <p:extLst>
      <p:ext uri="{BB962C8B-B14F-4D97-AF65-F5344CB8AC3E}">
        <p14:creationId xmlns:p14="http://schemas.microsoft.com/office/powerpoint/2010/main" val="38556073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65DC-DC36-40BE-BD2A-A15154967DA1}"/>
              </a:ext>
            </a:extLst>
          </p:cNvPr>
          <p:cNvSpPr>
            <a:spLocks noGrp="1"/>
          </p:cNvSpPr>
          <p:nvPr>
            <p:ph type="title"/>
          </p:nvPr>
        </p:nvSpPr>
        <p:spPr>
          <a:xfrm>
            <a:off x="0" y="1"/>
            <a:ext cx="12192000" cy="1690688"/>
          </a:xfrm>
          <a:solidFill>
            <a:srgbClr val="FFFF00"/>
          </a:solidFill>
        </p:spPr>
        <p:txBody>
          <a:bodyPr/>
          <a:lstStyle/>
          <a:p>
            <a:r>
              <a:rPr lang="en-GB" b="1" dirty="0">
                <a:ln w="9525">
                  <a:solidFill>
                    <a:schemeClr val="bg1"/>
                  </a:solidFill>
                  <a:prstDash val="solid"/>
                </a:ln>
                <a:effectLst>
                  <a:glow rad="228600">
                    <a:schemeClr val="accent5">
                      <a:satMod val="175000"/>
                      <a:alpha val="40000"/>
                    </a:schemeClr>
                  </a:glow>
                  <a:outerShdw blurRad="12700" dist="38100" dir="2700000" algn="tl" rotWithShape="0">
                    <a:schemeClr val="bg1">
                      <a:lumMod val="50000"/>
                    </a:schemeClr>
                  </a:outerShdw>
                </a:effectLst>
              </a:rPr>
              <a:t>Images of the subjects that I’ve talked about</a:t>
            </a:r>
          </a:p>
        </p:txBody>
      </p:sp>
      <p:sp>
        <p:nvSpPr>
          <p:cNvPr id="3" name="Content Placeholder 2">
            <a:extLst>
              <a:ext uri="{FF2B5EF4-FFF2-40B4-BE49-F238E27FC236}">
                <a16:creationId xmlns:a16="http://schemas.microsoft.com/office/drawing/2014/main" id="{FCB8AAB0-928C-4A23-A841-928814A4B331}"/>
              </a:ext>
            </a:extLst>
          </p:cNvPr>
          <p:cNvSpPr>
            <a:spLocks noGrp="1"/>
          </p:cNvSpPr>
          <p:nvPr>
            <p:ph idx="1"/>
          </p:nvPr>
        </p:nvSpPr>
        <p:spPr>
          <a:xfrm>
            <a:off x="0" y="1690690"/>
            <a:ext cx="12192000" cy="5167310"/>
          </a:xfrm>
          <a:solidFill>
            <a:srgbClr val="FFFF00"/>
          </a:solidFill>
        </p:spPr>
        <p:txBody>
          <a:bodyPr/>
          <a:lstStyle/>
          <a:p>
            <a:r>
              <a:rPr lang="en-GB" b="1" dirty="0">
                <a:ln w="9525">
                  <a:solidFill>
                    <a:schemeClr val="bg1"/>
                  </a:solidFill>
                  <a:prstDash val="solid"/>
                </a:ln>
                <a:effectLst>
                  <a:glow rad="228600">
                    <a:schemeClr val="accent5">
                      <a:satMod val="175000"/>
                      <a:alpha val="40000"/>
                    </a:schemeClr>
                  </a:glow>
                  <a:outerShdw blurRad="12700" dist="38100" dir="2700000" algn="tl" rotWithShape="0">
                    <a:schemeClr val="bg1">
                      <a:lumMod val="50000"/>
                    </a:schemeClr>
                  </a:outerShdw>
                </a:effectLst>
              </a:rPr>
              <a:t>This is about the 1</a:t>
            </a:r>
            <a:r>
              <a:rPr lang="en-GB" b="1" baseline="30000" dirty="0">
                <a:ln w="9525">
                  <a:solidFill>
                    <a:schemeClr val="bg1"/>
                  </a:solidFill>
                  <a:prstDash val="solid"/>
                </a:ln>
                <a:effectLst>
                  <a:glow rad="228600">
                    <a:schemeClr val="accent5">
                      <a:satMod val="175000"/>
                      <a:alpha val="40000"/>
                    </a:schemeClr>
                  </a:glow>
                  <a:outerShdw blurRad="12700" dist="38100" dir="2700000" algn="tl" rotWithShape="0">
                    <a:schemeClr val="bg1">
                      <a:lumMod val="50000"/>
                    </a:schemeClr>
                  </a:outerShdw>
                </a:effectLst>
              </a:rPr>
              <a:t>st</a:t>
            </a:r>
            <a:r>
              <a:rPr lang="en-GB" b="1" dirty="0">
                <a:ln w="9525">
                  <a:solidFill>
                    <a:schemeClr val="bg1"/>
                  </a:solidFill>
                  <a:prstDash val="solid"/>
                </a:ln>
                <a:effectLst>
                  <a:glow rad="228600">
                    <a:schemeClr val="accent5">
                      <a:satMod val="175000"/>
                      <a:alpha val="40000"/>
                    </a:schemeClr>
                  </a:glow>
                  <a:outerShdw blurRad="12700" dist="38100" dir="2700000" algn="tl" rotWithShape="0">
                    <a:schemeClr val="bg1">
                      <a:lumMod val="50000"/>
                    </a:schemeClr>
                  </a:outerShdw>
                </a:effectLst>
              </a:rPr>
              <a:t> subject that I talked about: what is the Roman empire? Here are some images of the Roman Empire: </a:t>
            </a:r>
          </a:p>
          <a:p>
            <a:r>
              <a:rPr lang="en-GB" b="1" dirty="0">
                <a:ln w="9525">
                  <a:solidFill>
                    <a:schemeClr val="bg1"/>
                  </a:solidFill>
                  <a:prstDash val="solid"/>
                </a:ln>
                <a:effectLst>
                  <a:glow rad="228600">
                    <a:schemeClr val="accent5">
                      <a:satMod val="175000"/>
                      <a:alpha val="40000"/>
                    </a:schemeClr>
                  </a:glow>
                  <a:outerShdw blurRad="12700" dist="38100" dir="2700000" algn="tl" rotWithShape="0">
                    <a:schemeClr val="bg1">
                      <a:lumMod val="50000"/>
                    </a:schemeClr>
                  </a:outerShdw>
                </a:effectLst>
              </a:rPr>
              <a:t>Here are some pictures of rulers in Rome:</a:t>
            </a:r>
          </a:p>
        </p:txBody>
      </p:sp>
      <p:pic>
        <p:nvPicPr>
          <p:cNvPr id="5" name="Picture 4" descr="A close up of a map&#10;&#10;Description automatically generated">
            <a:extLst>
              <a:ext uri="{FF2B5EF4-FFF2-40B4-BE49-F238E27FC236}">
                <a16:creationId xmlns:a16="http://schemas.microsoft.com/office/drawing/2014/main" id="{7A9503E2-E8B6-4C6E-A906-B8456D5AE5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025722" y="2294005"/>
            <a:ext cx="2415652" cy="1597014"/>
          </a:xfrm>
          <a:prstGeom prst="rect">
            <a:avLst/>
          </a:prstGeom>
        </p:spPr>
      </p:pic>
      <p:pic>
        <p:nvPicPr>
          <p:cNvPr id="7" name="Picture 6">
            <a:extLst>
              <a:ext uri="{FF2B5EF4-FFF2-40B4-BE49-F238E27FC236}">
                <a16:creationId xmlns:a16="http://schemas.microsoft.com/office/drawing/2014/main" id="{A0B65D8F-74EC-4DF4-AE2C-1D22D1FD21AF}"/>
              </a:ext>
            </a:extLst>
          </p:cNvPr>
          <p:cNvPicPr>
            <a:picLocks noChangeAspect="1"/>
          </p:cNvPicPr>
          <p:nvPr/>
        </p:nvPicPr>
        <p:blipFill>
          <a:blip r:embed="rId4"/>
          <a:stretch>
            <a:fillRect/>
          </a:stretch>
        </p:blipFill>
        <p:spPr>
          <a:xfrm>
            <a:off x="8898866" y="4001294"/>
            <a:ext cx="2669364" cy="1999207"/>
          </a:xfrm>
          <a:prstGeom prst="rect">
            <a:avLst/>
          </a:prstGeom>
        </p:spPr>
      </p:pic>
      <p:pic>
        <p:nvPicPr>
          <p:cNvPr id="9" name="Picture 8">
            <a:extLst>
              <a:ext uri="{FF2B5EF4-FFF2-40B4-BE49-F238E27FC236}">
                <a16:creationId xmlns:a16="http://schemas.microsoft.com/office/drawing/2014/main" id="{655816DF-CB2B-4796-8A74-EB757EC0D5BA}"/>
              </a:ext>
            </a:extLst>
          </p:cNvPr>
          <p:cNvPicPr>
            <a:picLocks noChangeAspect="1"/>
          </p:cNvPicPr>
          <p:nvPr/>
        </p:nvPicPr>
        <p:blipFill>
          <a:blip r:embed="rId5"/>
          <a:stretch>
            <a:fillRect/>
          </a:stretch>
        </p:blipFill>
        <p:spPr>
          <a:xfrm>
            <a:off x="5676989" y="3169528"/>
            <a:ext cx="2499143" cy="1663532"/>
          </a:xfrm>
          <a:prstGeom prst="rect">
            <a:avLst/>
          </a:prstGeom>
        </p:spPr>
      </p:pic>
      <p:pic>
        <p:nvPicPr>
          <p:cNvPr id="10" name="Picture 9">
            <a:extLst>
              <a:ext uri="{FF2B5EF4-FFF2-40B4-BE49-F238E27FC236}">
                <a16:creationId xmlns:a16="http://schemas.microsoft.com/office/drawing/2014/main" id="{0E0C2FB9-34AB-4306-A13C-137FBA5591F1}"/>
              </a:ext>
            </a:extLst>
          </p:cNvPr>
          <p:cNvPicPr>
            <a:picLocks noChangeAspect="1"/>
          </p:cNvPicPr>
          <p:nvPr/>
        </p:nvPicPr>
        <p:blipFill>
          <a:blip r:embed="rId6"/>
          <a:stretch>
            <a:fillRect/>
          </a:stretch>
        </p:blipFill>
        <p:spPr>
          <a:xfrm>
            <a:off x="1478667" y="3212063"/>
            <a:ext cx="4198322" cy="2788438"/>
          </a:xfrm>
          <a:prstGeom prst="rect">
            <a:avLst/>
          </a:prstGeom>
        </p:spPr>
      </p:pic>
    </p:spTree>
    <p:extLst>
      <p:ext uri="{BB962C8B-B14F-4D97-AF65-F5344CB8AC3E}">
        <p14:creationId xmlns:p14="http://schemas.microsoft.com/office/powerpoint/2010/main" val="28487351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3683-2EDE-4F58-96BD-D4880DFD22E7}"/>
              </a:ext>
            </a:extLst>
          </p:cNvPr>
          <p:cNvSpPr>
            <a:spLocks noGrp="1"/>
          </p:cNvSpPr>
          <p:nvPr>
            <p:ph type="title"/>
          </p:nvPr>
        </p:nvSpPr>
        <p:spPr>
          <a:xfrm>
            <a:off x="0" y="1"/>
            <a:ext cx="12192000" cy="1690688"/>
          </a:xfrm>
        </p:spPr>
        <p:txBody>
          <a:bodyPr>
            <a:normAutofit/>
          </a:bodyPr>
          <a:lstStyle/>
          <a:p>
            <a:r>
              <a:rPr lang="en-GB" dirty="0"/>
              <a:t>I hoped you liked my power point presentation</a:t>
            </a:r>
          </a:p>
        </p:txBody>
      </p:sp>
      <p:sp>
        <p:nvSpPr>
          <p:cNvPr id="3" name="Content Placeholder 2">
            <a:extLst>
              <a:ext uri="{FF2B5EF4-FFF2-40B4-BE49-F238E27FC236}">
                <a16:creationId xmlns:a16="http://schemas.microsoft.com/office/drawing/2014/main" id="{BFE7C8A1-BA7F-45BD-AEFE-B9B1723A52F6}"/>
              </a:ext>
            </a:extLst>
          </p:cNvPr>
          <p:cNvSpPr>
            <a:spLocks noGrp="1"/>
          </p:cNvSpPr>
          <p:nvPr>
            <p:ph idx="1"/>
          </p:nvPr>
        </p:nvSpPr>
        <p:spPr>
          <a:xfrm>
            <a:off x="0" y="1473958"/>
            <a:ext cx="11353800" cy="5384042"/>
          </a:xfrm>
        </p:spPr>
        <p:txBody>
          <a:bodyPr/>
          <a:lstStyle/>
          <a:p>
            <a:r>
              <a:rPr lang="en-GB" dirty="0"/>
              <a:t>I hope you all liked my power point presentation and I will be sending some more documents on word.</a:t>
            </a:r>
          </a:p>
          <a:p>
            <a:r>
              <a:rPr lang="en-GB" dirty="0"/>
              <a:t>If you have more knowledge in your brain about the romans I would love to hear it.</a:t>
            </a:r>
          </a:p>
          <a:p>
            <a:r>
              <a:rPr lang="en-GB" dirty="0"/>
              <a:t>AND AGAIN I HOPE YOU ENJOYED MY POWER POINT PRESENTATION! </a:t>
            </a:r>
          </a:p>
        </p:txBody>
      </p:sp>
    </p:spTree>
    <p:extLst>
      <p:ext uri="{BB962C8B-B14F-4D97-AF65-F5344CB8AC3E}">
        <p14:creationId xmlns:p14="http://schemas.microsoft.com/office/powerpoint/2010/main" val="734383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2912</TotalTime>
  <Words>440</Words>
  <Application>Microsoft Office PowerPoint</Application>
  <PresentationFormat>Widescreen</PresentationFormat>
  <Paragraphs>30</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The Roman Empire </vt:lpstr>
      <vt:lpstr>What is the Roman Empire?</vt:lpstr>
      <vt:lpstr>The most popular rulers of Rome in the Roman Empire</vt:lpstr>
      <vt:lpstr>Why were rulers in Rome so important? </vt:lpstr>
      <vt:lpstr>Images of the subjects that I’ve talked about</vt:lpstr>
      <vt:lpstr>I hoped you liked my power 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morton</dc:creator>
  <cp:lastModifiedBy>claire morton</cp:lastModifiedBy>
  <cp:revision>16</cp:revision>
  <dcterms:created xsi:type="dcterms:W3CDTF">2019-05-25T10:30:35Z</dcterms:created>
  <dcterms:modified xsi:type="dcterms:W3CDTF">2019-05-27T11:02:50Z</dcterms:modified>
</cp:coreProperties>
</file>