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256" r:id="rId2"/>
    <p:sldId id="264" r:id="rId3"/>
    <p:sldId id="263" r:id="rId4"/>
    <p:sldId id="257" r:id="rId5"/>
    <p:sldId id="259" r:id="rId6"/>
  </p:sldIdLst>
  <p:sldSz cx="12192000" cy="685800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j1Y+px9d3dQMtf6Ft3reaYn8LDh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vin Storey" initials="GS" lastIdx="1" clrIdx="0">
    <p:extLst>
      <p:ext uri="{19B8F6BF-5375-455C-9EA6-DF929625EA0E}">
        <p15:presenceInfo xmlns:p15="http://schemas.microsoft.com/office/powerpoint/2012/main" userId="a2a0cb629775c1d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CA2D5"/>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3" autoAdjust="0"/>
    <p:restoredTop sz="94660"/>
  </p:normalViewPr>
  <p:slideViewPr>
    <p:cSldViewPr snapToGrid="0">
      <p:cViewPr varScale="1">
        <p:scale>
          <a:sx n="77" d="100"/>
          <a:sy n="77" d="100"/>
        </p:scale>
        <p:origin x="76"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commentAuthors" Target="commentAuthors.xml"/><Relationship Id="rId19" Type="http://schemas.openxmlformats.org/officeDocument/2006/relationships/tableStyles" Target="tableStyles.xml"/><Relationship Id="rId4" Type="http://schemas.openxmlformats.org/officeDocument/2006/relationships/slide" Target="slides/slide3.xml"/><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3</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8006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5</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4115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youtube.com/watch?v=o9D5lfqZF3o" TargetMode="External"/><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hyperlink" Target="https://www.youtube.com/watch?v=u8O4ZaAIMNg" TargetMode="External"/><Relationship Id="rId10" Type="http://schemas.openxmlformats.org/officeDocument/2006/relationships/image" Target="../media/image5.png"/><Relationship Id="rId4" Type="http://schemas.openxmlformats.org/officeDocument/2006/relationships/hyperlink" Target="https://www.youtube.com/watch?v=hGYHCpMhd7s" TargetMode="Externa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hyperlink" Target="https://amzn.to/2KbugqI" TargetMode="External"/><Relationship Id="rId3" Type="http://schemas.openxmlformats.org/officeDocument/2006/relationships/hyperlink" Target="https://amzn.to/2JYHZCh" TargetMode="External"/><Relationship Id="rId7" Type="http://schemas.openxmlformats.org/officeDocument/2006/relationships/hyperlink" Target="https://amzn.to/2K57twO" TargetMode="External"/><Relationship Id="rId2" Type="http://schemas.openxmlformats.org/officeDocument/2006/relationships/hyperlink" Target="https://amzn.to/2JVZ935" TargetMode="External"/><Relationship Id="rId1" Type="http://schemas.openxmlformats.org/officeDocument/2006/relationships/slideLayout" Target="../slideLayouts/slideLayout2.xml"/><Relationship Id="rId6" Type="http://schemas.openxmlformats.org/officeDocument/2006/relationships/hyperlink" Target="https://amzn.to/2ywL9aY" TargetMode="External"/><Relationship Id="rId5" Type="http://schemas.openxmlformats.org/officeDocument/2006/relationships/hyperlink" Target="https://amzn.to/2I8wgv2" TargetMode="External"/><Relationship Id="rId10" Type="http://schemas.openxmlformats.org/officeDocument/2006/relationships/image" Target="../media/image7.png"/><Relationship Id="rId4" Type="http://schemas.openxmlformats.org/officeDocument/2006/relationships/hyperlink" Target="https://amzn.to/2Idr490" TargetMode="External"/><Relationship Id="rId9" Type="http://schemas.openxmlformats.org/officeDocument/2006/relationships/hyperlink" Target="https://theimaginationtree.com/best-ever-no-cook-play-dough-recip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0" y="86075"/>
            <a:ext cx="11902439" cy="1061591"/>
          </a:xfrm>
          <a:prstGeom prst="rect">
            <a:avLst/>
          </a:prstGeom>
          <a:noFill/>
          <a:ln>
            <a:noFill/>
          </a:ln>
        </p:spPr>
      </p:pic>
      <p:sp>
        <p:nvSpPr>
          <p:cNvPr id="89" name="Google Shape;89;p1"/>
          <p:cNvSpPr txBox="1"/>
          <p:nvPr/>
        </p:nvSpPr>
        <p:spPr>
          <a:xfrm>
            <a:off x="9578715" y="77597"/>
            <a:ext cx="2288285" cy="1061591"/>
          </a:xfrm>
          <a:prstGeom prst="rect">
            <a:avLst/>
          </a:prstGeom>
          <a:solidFill>
            <a:srgbClr val="C9DAF8"/>
          </a:solidFill>
          <a:ln>
            <a:noFill/>
          </a:ln>
        </p:spPr>
        <p:txBody>
          <a:bodyPr spcFirstLastPara="1" wrap="square" lIns="81750" tIns="81750" rIns="81750" bIns="81750" anchor="t" anchorCtr="0">
            <a:noAutofit/>
          </a:bodyPr>
          <a:lstStyle/>
          <a:p>
            <a:pPr marL="0" marR="0" lvl="0" indent="0" algn="ctr" rtl="0">
              <a:spcBef>
                <a:spcPts val="0"/>
              </a:spcBef>
              <a:spcAft>
                <a:spcPts val="0"/>
              </a:spcAft>
              <a:buNone/>
            </a:pPr>
            <a:r>
              <a:rPr lang="en-GB" sz="1600" b="0" i="0" u="none" strike="noStrike" cap="none" dirty="0">
                <a:solidFill>
                  <a:schemeClr val="dk1"/>
                </a:solidFill>
                <a:latin typeface="SassoonPrimaryInfant" pitchFamily="2" charset="0"/>
                <a:ea typeface="Comic Sans MS"/>
                <a:cs typeface="Comic Sans MS"/>
                <a:sym typeface="Comic Sans MS"/>
              </a:rPr>
              <a:t>Add </a:t>
            </a:r>
            <a:r>
              <a:rPr lang="en-GB" sz="1600" dirty="0">
                <a:solidFill>
                  <a:schemeClr val="dk1"/>
                </a:solidFill>
                <a:latin typeface="SassoonPrimaryInfant" pitchFamily="2" charset="0"/>
                <a:ea typeface="Comic Sans MS"/>
                <a:cs typeface="Comic Sans MS"/>
                <a:sym typeface="Comic Sans MS"/>
              </a:rPr>
              <a:t>photos or videos to Tapestry to show us your work!</a:t>
            </a:r>
            <a:endParaRPr sz="1600" dirty="0">
              <a:solidFill>
                <a:schemeClr val="dk1"/>
              </a:solidFill>
              <a:latin typeface="SassoonPrimaryInfant" pitchFamily="2" charset="0"/>
              <a:ea typeface="Comic Sans MS"/>
              <a:cs typeface="Comic Sans MS"/>
              <a:sym typeface="Comic Sans MS"/>
            </a:endParaRPr>
          </a:p>
        </p:txBody>
      </p:sp>
      <p:sp>
        <p:nvSpPr>
          <p:cNvPr id="90" name="Google Shape;90;p1"/>
          <p:cNvSpPr txBox="1"/>
          <p:nvPr/>
        </p:nvSpPr>
        <p:spPr>
          <a:xfrm>
            <a:off x="353117" y="276304"/>
            <a:ext cx="6018169" cy="659523"/>
          </a:xfrm>
          <a:prstGeom prst="rect">
            <a:avLst/>
          </a:prstGeom>
          <a:solidFill>
            <a:srgbClr val="FFE599"/>
          </a:solidFill>
          <a:ln w="28575" cap="flat" cmpd="sng">
            <a:solidFill>
              <a:srgbClr val="000000"/>
            </a:solidFill>
            <a:prstDash val="solid"/>
            <a:round/>
            <a:headEnd type="none" w="sm" len="sm"/>
            <a:tailEnd type="none" w="sm" len="sm"/>
          </a:ln>
        </p:spPr>
        <p:txBody>
          <a:bodyPr spcFirstLastPara="1" wrap="square" lIns="101875" tIns="101875" rIns="101875" bIns="101875" anchor="t" anchorCtr="0">
            <a:noAutofit/>
          </a:bodyPr>
          <a:lstStyle/>
          <a:p>
            <a:pPr marL="0" marR="0" lvl="0" indent="0" algn="ctr" rtl="0">
              <a:spcBef>
                <a:spcPts val="0"/>
              </a:spcBef>
              <a:spcAft>
                <a:spcPts val="0"/>
              </a:spcAft>
              <a:buNone/>
            </a:pPr>
            <a:r>
              <a:rPr lang="en-GB" sz="1600" dirty="0">
                <a:solidFill>
                  <a:schemeClr val="dk1"/>
                </a:solidFill>
                <a:latin typeface="SassoonPrimaryInfant" pitchFamily="2" charset="0"/>
                <a:ea typeface="Comic Sans MS"/>
                <a:cs typeface="Comic Sans MS"/>
                <a:sym typeface="Comic Sans MS"/>
              </a:rPr>
              <a:t>My Home Learning Journey Grid: </a:t>
            </a:r>
          </a:p>
          <a:p>
            <a:pPr marL="0" marR="0" lvl="0" indent="0" algn="ctr" rtl="0">
              <a:spcBef>
                <a:spcPts val="0"/>
              </a:spcBef>
              <a:spcAft>
                <a:spcPts val="0"/>
              </a:spcAft>
              <a:buNone/>
            </a:pPr>
            <a:r>
              <a:rPr lang="en-GB" sz="1600" dirty="0">
                <a:solidFill>
                  <a:schemeClr val="dk1"/>
                </a:solidFill>
                <a:latin typeface="SassoonPrimaryInfant" pitchFamily="2" charset="0"/>
                <a:ea typeface="Comic Sans MS"/>
                <a:cs typeface="Comic Sans MS"/>
                <a:sym typeface="Comic Sans MS"/>
              </a:rPr>
              <a:t>Week beginning: Monday 1</a:t>
            </a:r>
            <a:r>
              <a:rPr lang="en-GB" sz="1600" baseline="30000" dirty="0">
                <a:solidFill>
                  <a:schemeClr val="dk1"/>
                </a:solidFill>
                <a:latin typeface="SassoonPrimaryInfant" pitchFamily="2" charset="0"/>
                <a:ea typeface="Comic Sans MS"/>
                <a:cs typeface="Comic Sans MS"/>
                <a:sym typeface="Comic Sans MS"/>
              </a:rPr>
              <a:t>st</a:t>
            </a:r>
            <a:r>
              <a:rPr lang="en-GB" sz="1600" dirty="0">
                <a:solidFill>
                  <a:schemeClr val="dk1"/>
                </a:solidFill>
                <a:latin typeface="SassoonPrimaryInfant" pitchFamily="2" charset="0"/>
                <a:ea typeface="Comic Sans MS"/>
                <a:cs typeface="Comic Sans MS"/>
                <a:sym typeface="Comic Sans MS"/>
              </a:rPr>
              <a:t> February </a:t>
            </a:r>
            <a:endParaRPr sz="1600" dirty="0">
              <a:solidFill>
                <a:schemeClr val="dk1"/>
              </a:solidFill>
              <a:latin typeface="SassoonPrimaryInfant" pitchFamily="2" charset="0"/>
              <a:ea typeface="Comic Sans MS"/>
              <a:cs typeface="Comic Sans MS"/>
              <a:sym typeface="Comic Sans MS"/>
            </a:endParaRPr>
          </a:p>
        </p:txBody>
      </p:sp>
      <p:sp>
        <p:nvSpPr>
          <p:cNvPr id="91" name="Google Shape;91;p1"/>
          <p:cNvSpPr txBox="1"/>
          <p:nvPr/>
        </p:nvSpPr>
        <p:spPr>
          <a:xfrm>
            <a:off x="243100" y="1191634"/>
            <a:ext cx="11524488" cy="297992"/>
          </a:xfrm>
          <a:prstGeom prst="rect">
            <a:avLst/>
          </a:prstGeom>
          <a:solidFill>
            <a:schemeClr val="accent6">
              <a:lumMod val="60000"/>
              <a:lumOff val="40000"/>
            </a:schemeClr>
          </a:solidFill>
          <a:ln>
            <a:noFill/>
          </a:ln>
        </p:spPr>
        <p:txBody>
          <a:bodyPr spcFirstLastPara="1" wrap="square" lIns="81775" tIns="40875" rIns="81775" bIns="40875" anchor="t" anchorCtr="0">
            <a:spAutoFit/>
          </a:bodyPr>
          <a:lstStyle/>
          <a:p>
            <a:pPr marL="0" marR="0" lvl="0" indent="0" algn="l" rtl="0">
              <a:spcBef>
                <a:spcPts val="0"/>
              </a:spcBef>
              <a:spcAft>
                <a:spcPts val="0"/>
              </a:spcAft>
              <a:buNone/>
            </a:pPr>
            <a:r>
              <a:rPr lang="en-GB" sz="1400" b="1" dirty="0">
                <a:solidFill>
                  <a:schemeClr val="tx1"/>
                </a:solidFill>
                <a:latin typeface="SassoonPrimaryInfant" pitchFamily="2" charset="0"/>
                <a:sym typeface="Arial"/>
              </a:rPr>
              <a:t>This weeks focus </a:t>
            </a:r>
            <a:r>
              <a:rPr lang="en-GB" b="1" dirty="0">
                <a:solidFill>
                  <a:schemeClr val="tx1"/>
                </a:solidFill>
                <a:latin typeface="SassoonPrimaryInfant" pitchFamily="2" charset="0"/>
              </a:rPr>
              <a:t>is Percy the Park Keeper and woodland animals. </a:t>
            </a:r>
            <a:endParaRPr sz="1400" b="1" dirty="0">
              <a:solidFill>
                <a:schemeClr val="tx1"/>
              </a:solidFill>
              <a:latin typeface="SassoonPrimaryInfant" pitchFamily="2" charset="0"/>
              <a:sym typeface="Arial"/>
            </a:endParaRPr>
          </a:p>
        </p:txBody>
      </p:sp>
      <p:sp>
        <p:nvSpPr>
          <p:cNvPr id="92" name="Google Shape;92;p1" descr="Recycling Crafts for Kids | Junk Modelling"/>
          <p:cNvSpPr/>
          <p:nvPr/>
        </p:nvSpPr>
        <p:spPr>
          <a:xfrm>
            <a:off x="1657054" y="-137614"/>
            <a:ext cx="260675" cy="290351"/>
          </a:xfrm>
          <a:prstGeom prst="rect">
            <a:avLst/>
          </a:prstGeom>
          <a:noFill/>
          <a:ln>
            <a:noFill/>
          </a:ln>
        </p:spPr>
        <p:txBody>
          <a:bodyPr spcFirstLastPara="1" wrap="square" lIns="81775" tIns="40875" rIns="81775" bIns="40875"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93" name="Google Shape;93;p1" descr="Pirate treasure map hand drawn Royalty Free Vector Image"/>
          <p:cNvSpPr/>
          <p:nvPr/>
        </p:nvSpPr>
        <p:spPr>
          <a:xfrm>
            <a:off x="1787392" y="7562"/>
            <a:ext cx="260675" cy="290351"/>
          </a:xfrm>
          <a:prstGeom prst="rect">
            <a:avLst/>
          </a:prstGeom>
          <a:noFill/>
          <a:ln>
            <a:noFill/>
          </a:ln>
        </p:spPr>
        <p:txBody>
          <a:bodyPr spcFirstLastPara="1" wrap="square" lIns="81775" tIns="40875" rIns="81775" bIns="40875"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94" name="Google Shape;94;p1" descr="File:Skull &amp; crossbones.svg - Wikipedia"/>
          <p:cNvSpPr/>
          <p:nvPr/>
        </p:nvSpPr>
        <p:spPr>
          <a:xfrm>
            <a:off x="1917729" y="152737"/>
            <a:ext cx="260675" cy="290351"/>
          </a:xfrm>
          <a:prstGeom prst="rect">
            <a:avLst/>
          </a:prstGeom>
          <a:noFill/>
          <a:ln>
            <a:noFill/>
          </a:ln>
        </p:spPr>
        <p:txBody>
          <a:bodyPr spcFirstLastPara="1" wrap="square" lIns="81775" tIns="40875" rIns="81775" bIns="40875"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95" name="Google Shape;95;p1"/>
          <p:cNvSpPr txBox="1"/>
          <p:nvPr/>
        </p:nvSpPr>
        <p:spPr>
          <a:xfrm>
            <a:off x="156842" y="1572166"/>
            <a:ext cx="1534147" cy="2513983"/>
          </a:xfrm>
          <a:prstGeom prst="rect">
            <a:avLst/>
          </a:prstGeom>
          <a:noFill/>
          <a:ln w="28575" cap="flat" cmpd="sng">
            <a:solidFill>
              <a:schemeClr val="accent6"/>
            </a:solidFill>
            <a:prstDash val="dash"/>
            <a:round/>
            <a:headEnd type="none" w="sm" len="sm"/>
            <a:tailEnd type="none" w="sm" len="sm"/>
          </a:ln>
        </p:spPr>
        <p:txBody>
          <a:bodyPr spcFirstLastPara="1" wrap="square" lIns="81775" tIns="40875" rIns="81775" bIns="40875" anchor="t" anchorCtr="0">
            <a:spAutoFit/>
          </a:bodyPr>
          <a:lstStyle/>
          <a:p>
            <a:pPr marL="0" marR="0" lvl="0" indent="0" algn="l" rtl="0">
              <a:spcBef>
                <a:spcPts val="0"/>
              </a:spcBef>
              <a:spcAft>
                <a:spcPts val="0"/>
              </a:spcAft>
              <a:buNone/>
            </a:pPr>
            <a:r>
              <a:rPr lang="en-US" sz="1400" b="1" u="sng" dirty="0">
                <a:solidFill>
                  <a:schemeClr val="tx1"/>
                </a:solidFill>
                <a:latin typeface="SassoonPrimaryInfant" pitchFamily="2" charset="0"/>
                <a:sym typeface="Arial"/>
              </a:rPr>
              <a:t>MATHS:</a:t>
            </a:r>
          </a:p>
          <a:p>
            <a:r>
              <a:rPr lang="en-GB" sz="1200" dirty="0">
                <a:latin typeface="SassoonPrimaryInfant" pitchFamily="2" charset="0"/>
                <a:cs typeface="Arial" pitchFamily="34" charset="0"/>
              </a:rPr>
              <a:t>Have a numeral hunt around the house.  Choose a number between 0 and 5, then hide post-it’s with the same number all over the house.  How many ‘fours’ can you find?  Repeat with a different numeral each day.</a:t>
            </a:r>
            <a:endParaRPr lang="en-GB" sz="1200" dirty="0">
              <a:latin typeface="SassoonPrimaryInfant" pitchFamily="2" charset="0"/>
            </a:endParaRPr>
          </a:p>
        </p:txBody>
      </p:sp>
      <p:sp>
        <p:nvSpPr>
          <p:cNvPr id="96" name="Google Shape;96;p1"/>
          <p:cNvSpPr txBox="1"/>
          <p:nvPr/>
        </p:nvSpPr>
        <p:spPr>
          <a:xfrm>
            <a:off x="1822081" y="1578506"/>
            <a:ext cx="5070261" cy="3898978"/>
          </a:xfrm>
          <a:prstGeom prst="rect">
            <a:avLst/>
          </a:prstGeom>
          <a:noFill/>
          <a:ln w="28575" cap="flat" cmpd="sng">
            <a:solidFill>
              <a:srgbClr val="FCA2D5"/>
            </a:solidFill>
            <a:prstDash val="dash"/>
            <a:round/>
            <a:headEnd type="none" w="sm" len="sm"/>
            <a:tailEnd type="none" w="sm" len="sm"/>
          </a:ln>
        </p:spPr>
        <p:txBody>
          <a:bodyPr spcFirstLastPara="1" wrap="square" lIns="81775" tIns="40875" rIns="81775" bIns="40875" anchor="t" anchorCtr="0">
            <a:spAutoFit/>
          </a:bodyPr>
          <a:lstStyle/>
          <a:p>
            <a:pPr marL="0" marR="0" lvl="0" indent="0" algn="l" rtl="0">
              <a:spcBef>
                <a:spcPts val="0"/>
              </a:spcBef>
              <a:spcAft>
                <a:spcPts val="0"/>
              </a:spcAft>
              <a:buNone/>
            </a:pPr>
            <a:r>
              <a:rPr lang="en-US" b="1" u="sng" dirty="0">
                <a:solidFill>
                  <a:schemeClr val="tx1"/>
                </a:solidFill>
                <a:latin typeface="SassoonPrimaryInfant" pitchFamily="2" charset="0"/>
              </a:rPr>
              <a:t>READING + COMMUNICATION AND LANGUAGE:</a:t>
            </a:r>
          </a:p>
          <a:p>
            <a:r>
              <a:rPr lang="en-US" sz="1300" dirty="0">
                <a:solidFill>
                  <a:schemeClr val="tx1"/>
                </a:solidFill>
                <a:latin typeface="SassoonPrimaryInfant" pitchFamily="2" charset="0"/>
              </a:rPr>
              <a:t>This week we are going to be reading two  ‘Percy the Park Keeper’ stories.</a:t>
            </a:r>
          </a:p>
          <a:p>
            <a:endParaRPr lang="en-US" sz="1300" dirty="0">
              <a:solidFill>
                <a:schemeClr val="tx1"/>
              </a:solidFill>
              <a:latin typeface="SassoonPrimaryInfant" pitchFamily="2" charset="0"/>
            </a:endParaRPr>
          </a:p>
          <a:p>
            <a:r>
              <a:rPr lang="en-GB" sz="1300" dirty="0">
                <a:latin typeface="SassoonPrimaryInfant" pitchFamily="2" charset="0"/>
                <a:cs typeface="Arial" pitchFamily="34" charset="0"/>
              </a:rPr>
              <a:t>Listen to /watch the Percy Park Keeper story ‘</a:t>
            </a:r>
            <a:r>
              <a:rPr lang="en-GB" sz="1300" dirty="0">
                <a:solidFill>
                  <a:schemeClr val="tx1"/>
                </a:solidFill>
                <a:latin typeface="SassoonPrimaryInfant" pitchFamily="2" charset="0"/>
                <a:cs typeface="Arial" pitchFamily="34" charset="0"/>
              </a:rPr>
              <a:t>Treasure Island’ </a:t>
            </a:r>
            <a:r>
              <a:rPr lang="en-GB" sz="1300" dirty="0">
                <a:solidFill>
                  <a:schemeClr val="tx1"/>
                </a:solidFill>
                <a:latin typeface="SassoonPrimaryInfant" pitchFamily="2" charset="0"/>
                <a:cs typeface="Arial" pitchFamily="34" charset="0"/>
                <a:hlinkClick r:id="rId4"/>
              </a:rPr>
              <a:t>https://www.youtube.com/watch?v=hGYHCpMhd7s</a:t>
            </a:r>
            <a:endParaRPr lang="en-GB" sz="1300" dirty="0">
              <a:solidFill>
                <a:schemeClr val="tx1"/>
              </a:solidFill>
              <a:latin typeface="SassoonPrimaryInfant" pitchFamily="2" charset="0"/>
              <a:cs typeface="Arial" pitchFamily="34" charset="0"/>
            </a:endParaRPr>
          </a:p>
          <a:p>
            <a:r>
              <a:rPr lang="en-GB" sz="1300" dirty="0">
                <a:latin typeface="SassoonPrimaryInfant" pitchFamily="2" charset="0"/>
                <a:cs typeface="Arial" pitchFamily="34" charset="0"/>
              </a:rPr>
              <a:t>Hide some ‘treasure’ in your house or garden and draw a treasure map to find it.  I am going to hide some gold chocolate eggs around the school willow garden for us to find. </a:t>
            </a:r>
            <a:endParaRPr lang="en-GB" sz="1300" b="1" dirty="0">
              <a:latin typeface="SassoonPrimaryInfant" pitchFamily="2" charset="0"/>
              <a:cs typeface="Arial" pitchFamily="34" charset="0"/>
            </a:endParaRPr>
          </a:p>
          <a:p>
            <a:pPr marL="0" marR="0" lvl="0" indent="0" algn="l" rtl="0">
              <a:spcBef>
                <a:spcPts val="0"/>
              </a:spcBef>
              <a:spcAft>
                <a:spcPts val="0"/>
              </a:spcAft>
              <a:buNone/>
            </a:pPr>
            <a:endParaRPr lang="en-US" sz="1300" b="1" u="sng" dirty="0">
              <a:solidFill>
                <a:schemeClr val="tx1"/>
              </a:solidFill>
              <a:latin typeface="SassoonPrimaryInfant" pitchFamily="2" charset="0"/>
            </a:endParaRPr>
          </a:p>
          <a:p>
            <a:r>
              <a:rPr lang="en-GB" sz="1300" dirty="0">
                <a:latin typeface="SassoonPrimaryInfant" pitchFamily="2" charset="0"/>
                <a:cs typeface="Arial" pitchFamily="34" charset="0"/>
              </a:rPr>
              <a:t>Listen to /watch the Percy Park Keeper story ‘The </a:t>
            </a:r>
            <a:r>
              <a:rPr lang="en-GB" sz="1300" dirty="0">
                <a:solidFill>
                  <a:schemeClr val="tx1"/>
                </a:solidFill>
                <a:latin typeface="SassoonPrimaryInfant" pitchFamily="2" charset="0"/>
                <a:cs typeface="Arial" pitchFamily="34" charset="0"/>
              </a:rPr>
              <a:t>rabbit who was afraid of the dark’ </a:t>
            </a:r>
            <a:r>
              <a:rPr lang="en-GB" sz="1300" dirty="0">
                <a:latin typeface="SassoonPrimaryInfant" pitchFamily="2" charset="0"/>
                <a:cs typeface="Arial" pitchFamily="34" charset="0"/>
                <a:hlinkClick r:id="rId5"/>
              </a:rPr>
              <a:t>https://www.youtube.com/watch?v=u8O4ZaAIMNg</a:t>
            </a:r>
            <a:endParaRPr lang="en-GB" sz="1300" dirty="0">
              <a:latin typeface="SassoonPrimaryInfant" pitchFamily="2" charset="0"/>
              <a:cs typeface="Arial" pitchFamily="34" charset="0"/>
            </a:endParaRPr>
          </a:p>
          <a:p>
            <a:r>
              <a:rPr lang="en-GB" sz="1300" dirty="0">
                <a:solidFill>
                  <a:schemeClr val="tx1"/>
                </a:solidFill>
                <a:latin typeface="SassoonPrimaryInfant" pitchFamily="2" charset="0"/>
                <a:cs typeface="Arial" pitchFamily="34" charset="0"/>
              </a:rPr>
              <a:t>Think about all the different feelings we have.  Rabbit was frightened – show a frightened face.  What other feelings do we have?  Show them on your face and see if your family can guess how you are feeling....grumpy, cross, happy, silly,  shy etc.</a:t>
            </a:r>
          </a:p>
          <a:p>
            <a:endParaRPr lang="en-GB" sz="1300" dirty="0">
              <a:solidFill>
                <a:schemeClr val="tx1"/>
              </a:solidFill>
              <a:latin typeface="SassoonPrimaryInfant" pitchFamily="2" charset="0"/>
              <a:cs typeface="Arial" pitchFamily="34" charset="0"/>
            </a:endParaRPr>
          </a:p>
          <a:p>
            <a:r>
              <a:rPr lang="en-GB" sz="1300" dirty="0">
                <a:solidFill>
                  <a:schemeClr val="tx1"/>
                </a:solidFill>
                <a:latin typeface="SassoonPrimaryInfant" pitchFamily="2" charset="0"/>
                <a:cs typeface="Arial" pitchFamily="34" charset="0"/>
              </a:rPr>
              <a:t>Also, can you complete the finding the woodland animal poster and discuss the animals using the questions.  </a:t>
            </a:r>
          </a:p>
        </p:txBody>
      </p:sp>
      <p:sp>
        <p:nvSpPr>
          <p:cNvPr id="97" name="Google Shape;97;p1"/>
          <p:cNvSpPr txBox="1"/>
          <p:nvPr/>
        </p:nvSpPr>
        <p:spPr>
          <a:xfrm>
            <a:off x="7023434" y="1594685"/>
            <a:ext cx="3085833" cy="2298540"/>
          </a:xfrm>
          <a:prstGeom prst="rect">
            <a:avLst/>
          </a:prstGeom>
          <a:noFill/>
          <a:ln w="28575" cap="flat" cmpd="sng">
            <a:solidFill>
              <a:srgbClr val="FF6600"/>
            </a:solidFill>
            <a:prstDash val="dash"/>
            <a:round/>
            <a:headEnd type="none" w="sm" len="sm"/>
            <a:tailEnd type="none" w="sm" len="sm"/>
          </a:ln>
        </p:spPr>
        <p:txBody>
          <a:bodyPr spcFirstLastPara="1" wrap="square" lIns="81775" tIns="40875" rIns="81775" bIns="40875" anchor="t" anchorCtr="0">
            <a:spAutoFit/>
          </a:bodyPr>
          <a:lstStyle/>
          <a:p>
            <a:pPr marL="0" marR="0" lvl="0" indent="0" algn="l" rtl="0">
              <a:spcBef>
                <a:spcPts val="0"/>
              </a:spcBef>
              <a:spcAft>
                <a:spcPts val="0"/>
              </a:spcAft>
              <a:buNone/>
            </a:pPr>
            <a:r>
              <a:rPr lang="en-US" b="1" u="sng" dirty="0">
                <a:solidFill>
                  <a:schemeClr val="tx1"/>
                </a:solidFill>
                <a:latin typeface="SassoonPrimaryInfant" pitchFamily="2" charset="0"/>
              </a:rPr>
              <a:t>EXPRESSIVE ARTS AND DESIGN: </a:t>
            </a:r>
          </a:p>
          <a:p>
            <a:pPr marL="0" marR="0" lvl="0" indent="0" algn="l" rtl="0">
              <a:spcBef>
                <a:spcPts val="0"/>
              </a:spcBef>
              <a:spcAft>
                <a:spcPts val="0"/>
              </a:spcAft>
              <a:buNone/>
            </a:pPr>
            <a:r>
              <a:rPr lang="en-US" sz="1300" dirty="0">
                <a:solidFill>
                  <a:schemeClr val="tx1"/>
                </a:solidFill>
                <a:latin typeface="SassoonPrimaryInfant" pitchFamily="2" charset="0"/>
              </a:rPr>
              <a:t>Let’s get creative!</a:t>
            </a:r>
          </a:p>
          <a:p>
            <a:pPr marL="342900" marR="0" lvl="0" indent="-342900" algn="l" rtl="0">
              <a:spcBef>
                <a:spcPts val="0"/>
              </a:spcBef>
              <a:spcAft>
                <a:spcPts val="0"/>
              </a:spcAft>
              <a:buAutoNum type="arabicPeriod"/>
            </a:pPr>
            <a:r>
              <a:rPr lang="en-US" sz="1300" dirty="0">
                <a:solidFill>
                  <a:schemeClr val="tx1"/>
                </a:solidFill>
                <a:latin typeface="SassoonPrimaryInfant" pitchFamily="2" charset="0"/>
              </a:rPr>
              <a:t>Can you make a fox just like the fox in Percy the Park Keeper?</a:t>
            </a:r>
          </a:p>
          <a:p>
            <a:pPr marL="342900" marR="0" lvl="0" indent="-342900" algn="l" rtl="0">
              <a:spcBef>
                <a:spcPts val="0"/>
              </a:spcBef>
              <a:spcAft>
                <a:spcPts val="0"/>
              </a:spcAft>
              <a:buAutoNum type="arabicPeriod"/>
            </a:pPr>
            <a:r>
              <a:rPr lang="en-US" sz="1300" dirty="0">
                <a:solidFill>
                  <a:schemeClr val="tx1"/>
                </a:solidFill>
                <a:latin typeface="SassoonPrimaryInfant" pitchFamily="2" charset="0"/>
              </a:rPr>
              <a:t>Can you make hedgehog just like Holly the Hedgehog in our </a:t>
            </a:r>
            <a:r>
              <a:rPr lang="en-US" sz="1300" dirty="0" err="1">
                <a:solidFill>
                  <a:schemeClr val="tx1"/>
                </a:solidFill>
                <a:latin typeface="SassoonPrimaryInfant" pitchFamily="2" charset="0"/>
              </a:rPr>
              <a:t>maths</a:t>
            </a:r>
            <a:r>
              <a:rPr lang="en-US" sz="1300" dirty="0">
                <a:solidFill>
                  <a:schemeClr val="tx1"/>
                </a:solidFill>
                <a:latin typeface="SassoonPrimaryInfant" pitchFamily="2" charset="0"/>
              </a:rPr>
              <a:t> task- you can use clay/playdough and twigs.</a:t>
            </a:r>
          </a:p>
          <a:p>
            <a:pPr marL="342900" marR="0" lvl="0" indent="-342900" algn="l" rtl="0">
              <a:spcBef>
                <a:spcPts val="0"/>
              </a:spcBef>
              <a:spcAft>
                <a:spcPts val="0"/>
              </a:spcAft>
              <a:buAutoNum type="arabicPeriod"/>
            </a:pPr>
            <a:r>
              <a:rPr lang="en-US" sz="1300" dirty="0">
                <a:solidFill>
                  <a:schemeClr val="tx1"/>
                </a:solidFill>
                <a:latin typeface="SassoonPrimaryInfant" pitchFamily="2" charset="0"/>
              </a:rPr>
              <a:t>Can you make a twig owl to hang? You could collect some twigs when you are out on your daily walk.</a:t>
            </a:r>
          </a:p>
        </p:txBody>
      </p:sp>
      <p:sp>
        <p:nvSpPr>
          <p:cNvPr id="101" name="Google Shape;101;p1"/>
          <p:cNvSpPr txBox="1"/>
          <p:nvPr/>
        </p:nvSpPr>
        <p:spPr>
          <a:xfrm>
            <a:off x="163285" y="4252379"/>
            <a:ext cx="1534147" cy="2329317"/>
          </a:xfrm>
          <a:prstGeom prst="rect">
            <a:avLst/>
          </a:prstGeom>
          <a:noFill/>
          <a:ln w="28575" cap="flat" cmpd="sng">
            <a:solidFill>
              <a:schemeClr val="accent6"/>
            </a:solidFill>
            <a:prstDash val="dash"/>
            <a:round/>
            <a:headEnd type="none" w="sm" len="sm"/>
            <a:tailEnd type="none" w="sm" len="sm"/>
          </a:ln>
        </p:spPr>
        <p:txBody>
          <a:bodyPr spcFirstLastPara="1" wrap="square" lIns="81775" tIns="40875" rIns="81775" bIns="40875" anchor="t" anchorCtr="0">
            <a:spAutoFit/>
          </a:bodyPr>
          <a:lstStyle/>
          <a:p>
            <a:pPr marL="0" marR="0" lvl="0" indent="0" algn="l" rtl="0">
              <a:spcBef>
                <a:spcPts val="0"/>
              </a:spcBef>
              <a:spcAft>
                <a:spcPts val="0"/>
              </a:spcAft>
              <a:buNone/>
            </a:pPr>
            <a:r>
              <a:rPr lang="en-US" b="1" u="sng" dirty="0">
                <a:solidFill>
                  <a:schemeClr val="tx1"/>
                </a:solidFill>
                <a:latin typeface="SassoonPrimaryInfant" pitchFamily="2" charset="0"/>
              </a:rPr>
              <a:t>MATHS:</a:t>
            </a:r>
          </a:p>
          <a:p>
            <a:pPr marL="0" marR="0" lvl="0" indent="0" algn="l" rtl="0">
              <a:spcBef>
                <a:spcPts val="0"/>
              </a:spcBef>
              <a:spcAft>
                <a:spcPts val="0"/>
              </a:spcAft>
              <a:buNone/>
            </a:pPr>
            <a:r>
              <a:rPr lang="en-US" sz="1200" dirty="0">
                <a:solidFill>
                  <a:schemeClr val="tx1"/>
                </a:solidFill>
                <a:latin typeface="SassoonPrimaryInfant" pitchFamily="2" charset="0"/>
              </a:rPr>
              <a:t>Size ordering. Can you order the woodland animals from Percy’s story. Which animal is the biggest and which is the smallest?  Can you also complete Holly Hedgehogs nature trail </a:t>
            </a:r>
            <a:r>
              <a:rPr lang="en-US" sz="1200" dirty="0" err="1">
                <a:solidFill>
                  <a:schemeClr val="tx1"/>
                </a:solidFill>
                <a:latin typeface="SassoonPrimaryInfant" pitchFamily="2" charset="0"/>
              </a:rPr>
              <a:t>powerpoint</a:t>
            </a:r>
            <a:r>
              <a:rPr lang="en-US" sz="1200" dirty="0">
                <a:solidFill>
                  <a:schemeClr val="tx1"/>
                </a:solidFill>
                <a:latin typeface="SassoonPrimaryInfant" pitchFamily="2" charset="0"/>
              </a:rPr>
              <a:t>? </a:t>
            </a:r>
          </a:p>
        </p:txBody>
      </p:sp>
      <p:sp>
        <p:nvSpPr>
          <p:cNvPr id="3" name="TextBox 2"/>
          <p:cNvSpPr txBox="1"/>
          <p:nvPr/>
        </p:nvSpPr>
        <p:spPr>
          <a:xfrm>
            <a:off x="10223198" y="1577588"/>
            <a:ext cx="1808310" cy="1384995"/>
          </a:xfrm>
          <a:prstGeom prst="rect">
            <a:avLst/>
          </a:prstGeom>
          <a:noFill/>
          <a:ln w="38100">
            <a:solidFill>
              <a:schemeClr val="accent6">
                <a:lumMod val="75000"/>
              </a:schemeClr>
            </a:solidFill>
          </a:ln>
        </p:spPr>
        <p:txBody>
          <a:bodyPr wrap="square" rtlCol="0">
            <a:spAutoFit/>
          </a:bodyPr>
          <a:lstStyle/>
          <a:p>
            <a:r>
              <a:rPr lang="en-US" b="1" u="sng" dirty="0">
                <a:latin typeface="SassoonPrimaryInfant" pitchFamily="2" charset="0"/>
              </a:rPr>
              <a:t>Education City Tasks:</a:t>
            </a:r>
          </a:p>
          <a:p>
            <a:pPr marL="285750" indent="-285750">
              <a:buFont typeface="Arial" panose="020B0604020202020204" pitchFamily="34" charset="0"/>
              <a:buChar char="•"/>
            </a:pPr>
            <a:r>
              <a:rPr lang="en-US" dirty="0">
                <a:latin typeface="SassoonPrimaryInfant" pitchFamily="2" charset="0"/>
              </a:rPr>
              <a:t>Sizing up</a:t>
            </a:r>
          </a:p>
          <a:p>
            <a:pPr marL="285750" indent="-285750">
              <a:buFont typeface="Arial" panose="020B0604020202020204" pitchFamily="34" charset="0"/>
              <a:buChar char="•"/>
            </a:pPr>
            <a:r>
              <a:rPr lang="en-US" dirty="0">
                <a:latin typeface="SassoonPrimaryInfant" pitchFamily="2" charset="0"/>
              </a:rPr>
              <a:t>Stop, Pop and Listen</a:t>
            </a:r>
          </a:p>
          <a:p>
            <a:pPr marL="285750" indent="-285750">
              <a:buFont typeface="Arial" panose="020B0604020202020204" pitchFamily="34" charset="0"/>
              <a:buChar char="•"/>
            </a:pPr>
            <a:r>
              <a:rPr lang="en-US" dirty="0">
                <a:latin typeface="SassoonPrimaryInfant" pitchFamily="2" charset="0"/>
              </a:rPr>
              <a:t>Same Difference</a:t>
            </a:r>
          </a:p>
          <a:p>
            <a:pPr marL="285750" indent="-285750">
              <a:buFont typeface="Arial" panose="020B0604020202020204" pitchFamily="34" charset="0"/>
              <a:buChar char="•"/>
            </a:pPr>
            <a:r>
              <a:rPr lang="en-US" dirty="0">
                <a:latin typeface="SassoonPrimaryInfant" pitchFamily="2" charset="0"/>
              </a:rPr>
              <a:t>ABC, sing along</a:t>
            </a:r>
          </a:p>
        </p:txBody>
      </p:sp>
      <p:pic>
        <p:nvPicPr>
          <p:cNvPr id="4" name="Picture 3"/>
          <p:cNvPicPr>
            <a:picLocks noChangeAspect="1"/>
          </p:cNvPicPr>
          <p:nvPr/>
        </p:nvPicPr>
        <p:blipFill>
          <a:blip r:embed="rId6"/>
          <a:stretch>
            <a:fillRect/>
          </a:stretch>
        </p:blipFill>
        <p:spPr>
          <a:xfrm>
            <a:off x="10396993" y="5986615"/>
            <a:ext cx="1713419" cy="859780"/>
          </a:xfrm>
          <a:prstGeom prst="rect">
            <a:avLst/>
          </a:prstGeom>
        </p:spPr>
      </p:pic>
      <p:pic>
        <p:nvPicPr>
          <p:cNvPr id="5" name="Picture 4"/>
          <p:cNvPicPr>
            <a:picLocks noChangeAspect="1"/>
          </p:cNvPicPr>
          <p:nvPr/>
        </p:nvPicPr>
        <p:blipFill>
          <a:blip r:embed="rId7"/>
          <a:stretch>
            <a:fillRect/>
          </a:stretch>
        </p:blipFill>
        <p:spPr>
          <a:xfrm>
            <a:off x="8413955" y="75271"/>
            <a:ext cx="1171477" cy="1061591"/>
          </a:xfrm>
          <a:prstGeom prst="rect">
            <a:avLst/>
          </a:prstGeom>
        </p:spPr>
      </p:pic>
      <p:sp>
        <p:nvSpPr>
          <p:cNvPr id="7" name="TextBox 6"/>
          <p:cNvSpPr txBox="1"/>
          <p:nvPr/>
        </p:nvSpPr>
        <p:spPr>
          <a:xfrm>
            <a:off x="5154323" y="5582543"/>
            <a:ext cx="5070261" cy="1200329"/>
          </a:xfrm>
          <a:prstGeom prst="rect">
            <a:avLst/>
          </a:prstGeom>
          <a:noFill/>
          <a:ln w="28575">
            <a:solidFill>
              <a:schemeClr val="bg2">
                <a:lumMod val="75000"/>
              </a:schemeClr>
            </a:solidFill>
            <a:prstDash val="dash"/>
          </a:ln>
        </p:spPr>
        <p:txBody>
          <a:bodyPr wrap="square" rtlCol="0">
            <a:spAutoFit/>
          </a:bodyPr>
          <a:lstStyle/>
          <a:p>
            <a:r>
              <a:rPr lang="en-US" sz="1200" b="1" u="sng" dirty="0">
                <a:latin typeface="SassoonPrimaryInfant" pitchFamily="2" charset="0"/>
              </a:rPr>
              <a:t>PHYSICAL DEVELOPMENT:</a:t>
            </a:r>
          </a:p>
          <a:p>
            <a:pPr>
              <a:defRPr/>
            </a:pPr>
            <a:r>
              <a:rPr lang="en-GB" sz="1200" dirty="0">
                <a:solidFill>
                  <a:schemeClr val="tx1"/>
                </a:solidFill>
                <a:latin typeface="SassoonPrimaryInfant" pitchFamily="2" charset="0"/>
                <a:ea typeface="Calibri" pitchFamily="34" charset="0"/>
                <a:cs typeface="Arial" pitchFamily="34" charset="0"/>
              </a:rPr>
              <a:t>Use play dough to strengthen fine motor muscles.  Watch this short video to learn moves to exercise the hands and fingers.  I have included a recipe to make playdough on the slide below.  </a:t>
            </a:r>
          </a:p>
          <a:p>
            <a:pPr>
              <a:defRPr/>
            </a:pPr>
            <a:r>
              <a:rPr lang="en-GB" sz="1200" dirty="0">
                <a:hlinkClick r:id="rId8"/>
              </a:rPr>
              <a:t>Dough dance/finger gym routine | Down in the Jungle | Nursery rhyme with playdough – YouTube</a:t>
            </a:r>
            <a:r>
              <a:rPr lang="en-GB" sz="1200" dirty="0">
                <a:solidFill>
                  <a:schemeClr val="tx1"/>
                </a:solidFill>
                <a:latin typeface="SassoonPrimaryInfant" pitchFamily="2" charset="0"/>
                <a:cs typeface="Arial" pitchFamily="34" charset="0"/>
              </a:rPr>
              <a:t> </a:t>
            </a:r>
            <a:endParaRPr lang="en-US" sz="1200" dirty="0">
              <a:latin typeface="SassoonPrimaryInfant" pitchFamily="2" charset="0"/>
            </a:endParaRPr>
          </a:p>
        </p:txBody>
      </p:sp>
      <p:sp>
        <p:nvSpPr>
          <p:cNvPr id="6" name="TextBox 5">
            <a:extLst>
              <a:ext uri="{FF2B5EF4-FFF2-40B4-BE49-F238E27FC236}">
                <a16:creationId xmlns:a16="http://schemas.microsoft.com/office/drawing/2014/main" id="{B8691108-C8F6-444E-BD0F-0C23A4FCF863}"/>
              </a:ext>
            </a:extLst>
          </p:cNvPr>
          <p:cNvSpPr txBox="1"/>
          <p:nvPr/>
        </p:nvSpPr>
        <p:spPr>
          <a:xfrm>
            <a:off x="1828523" y="5612826"/>
            <a:ext cx="3222353" cy="307777"/>
          </a:xfrm>
          <a:prstGeom prst="rect">
            <a:avLst/>
          </a:prstGeom>
          <a:noFill/>
          <a:ln w="28575">
            <a:solidFill>
              <a:srgbClr val="C00000"/>
            </a:solidFill>
            <a:prstDash val="dash"/>
          </a:ln>
        </p:spPr>
        <p:txBody>
          <a:bodyPr wrap="square" rtlCol="0">
            <a:spAutoFit/>
          </a:bodyPr>
          <a:lstStyle/>
          <a:p>
            <a:r>
              <a:rPr lang="en-GB" b="1" u="sng" dirty="0">
                <a:latin typeface="SassoonPrimaryInfant"/>
              </a:rPr>
              <a:t>Makaton</a:t>
            </a:r>
            <a:r>
              <a:rPr lang="en-GB" dirty="0">
                <a:latin typeface="SassoonPrimaryInfant"/>
              </a:rPr>
              <a:t>: </a:t>
            </a:r>
            <a:r>
              <a:rPr lang="en-GB" sz="1200" dirty="0">
                <a:latin typeface="SassoonPrimaryInfant"/>
              </a:rPr>
              <a:t>This weeks signs are ‘Yes and No.’</a:t>
            </a:r>
            <a:endParaRPr lang="en-GB" dirty="0">
              <a:latin typeface="SassoonPrimaryInfant"/>
            </a:endParaRPr>
          </a:p>
        </p:txBody>
      </p:sp>
      <p:sp>
        <p:nvSpPr>
          <p:cNvPr id="23" name="TextBox 22">
            <a:extLst>
              <a:ext uri="{FF2B5EF4-FFF2-40B4-BE49-F238E27FC236}">
                <a16:creationId xmlns:a16="http://schemas.microsoft.com/office/drawing/2014/main" id="{A4AB8D9B-E1F1-4657-A23F-EE2B63911278}"/>
              </a:ext>
            </a:extLst>
          </p:cNvPr>
          <p:cNvSpPr txBox="1"/>
          <p:nvPr/>
        </p:nvSpPr>
        <p:spPr>
          <a:xfrm>
            <a:off x="1828523" y="6076392"/>
            <a:ext cx="3222353" cy="677108"/>
          </a:xfrm>
          <a:prstGeom prst="rect">
            <a:avLst/>
          </a:prstGeom>
          <a:noFill/>
          <a:ln w="28575">
            <a:solidFill>
              <a:schemeClr val="accent4"/>
            </a:solidFill>
            <a:prstDash val="dash"/>
          </a:ln>
        </p:spPr>
        <p:txBody>
          <a:bodyPr wrap="square" rtlCol="0">
            <a:spAutoFit/>
          </a:bodyPr>
          <a:lstStyle/>
          <a:p>
            <a:r>
              <a:rPr lang="en-GB" b="1" dirty="0">
                <a:latin typeface="SassoonPrimaryInfant"/>
              </a:rPr>
              <a:t>PHONICS- </a:t>
            </a:r>
            <a:r>
              <a:rPr lang="en-GB" sz="1200" dirty="0">
                <a:latin typeface="SassoonPrimaryInfant"/>
              </a:rPr>
              <a:t>Please find on one of the following slides an activity to complete, to support the development of Phase 1 phonics. </a:t>
            </a:r>
            <a:endParaRPr lang="en-GB" dirty="0">
              <a:latin typeface="SassoonPrimaryInfant"/>
            </a:endParaRPr>
          </a:p>
        </p:txBody>
      </p:sp>
      <p:pic>
        <p:nvPicPr>
          <p:cNvPr id="10" name="Picture 9">
            <a:extLst>
              <a:ext uri="{FF2B5EF4-FFF2-40B4-BE49-F238E27FC236}">
                <a16:creationId xmlns:a16="http://schemas.microsoft.com/office/drawing/2014/main" id="{34325E7A-593D-44FC-9106-BDB7C999778F}"/>
              </a:ext>
            </a:extLst>
          </p:cNvPr>
          <p:cNvPicPr>
            <a:picLocks noChangeAspect="1"/>
          </p:cNvPicPr>
          <p:nvPr/>
        </p:nvPicPr>
        <p:blipFill>
          <a:blip r:embed="rId9"/>
          <a:stretch>
            <a:fillRect/>
          </a:stretch>
        </p:blipFill>
        <p:spPr>
          <a:xfrm>
            <a:off x="8470408" y="4168690"/>
            <a:ext cx="1713420" cy="1294310"/>
          </a:xfrm>
          <a:prstGeom prst="rect">
            <a:avLst/>
          </a:prstGeom>
        </p:spPr>
      </p:pic>
      <p:pic>
        <p:nvPicPr>
          <p:cNvPr id="14" name="Picture 13">
            <a:extLst>
              <a:ext uri="{FF2B5EF4-FFF2-40B4-BE49-F238E27FC236}">
                <a16:creationId xmlns:a16="http://schemas.microsoft.com/office/drawing/2014/main" id="{10CE51F9-AB6A-4740-9B5E-05EC9CA84E2C}"/>
              </a:ext>
            </a:extLst>
          </p:cNvPr>
          <p:cNvPicPr>
            <a:picLocks noChangeAspect="1"/>
          </p:cNvPicPr>
          <p:nvPr/>
        </p:nvPicPr>
        <p:blipFill>
          <a:blip r:embed="rId10"/>
          <a:stretch>
            <a:fillRect/>
          </a:stretch>
        </p:blipFill>
        <p:spPr>
          <a:xfrm>
            <a:off x="10311387" y="3023354"/>
            <a:ext cx="1411671" cy="1430588"/>
          </a:xfrm>
          <a:prstGeom prst="rect">
            <a:avLst/>
          </a:prstGeom>
        </p:spPr>
      </p:pic>
      <p:pic>
        <p:nvPicPr>
          <p:cNvPr id="17" name="Picture 16">
            <a:extLst>
              <a:ext uri="{FF2B5EF4-FFF2-40B4-BE49-F238E27FC236}">
                <a16:creationId xmlns:a16="http://schemas.microsoft.com/office/drawing/2014/main" id="{ADE894A6-C66B-4A3D-8412-72DE3B799F36}"/>
              </a:ext>
            </a:extLst>
          </p:cNvPr>
          <p:cNvPicPr>
            <a:picLocks noChangeAspect="1"/>
          </p:cNvPicPr>
          <p:nvPr/>
        </p:nvPicPr>
        <p:blipFill>
          <a:blip r:embed="rId11"/>
          <a:stretch>
            <a:fillRect/>
          </a:stretch>
        </p:blipFill>
        <p:spPr>
          <a:xfrm>
            <a:off x="6923133" y="4027121"/>
            <a:ext cx="1419716" cy="1435879"/>
          </a:xfrm>
          <a:prstGeom prst="rect">
            <a:avLst/>
          </a:prstGeom>
        </p:spPr>
      </p:pic>
      <p:sp>
        <p:nvSpPr>
          <p:cNvPr id="18" name="TextBox 17">
            <a:extLst>
              <a:ext uri="{FF2B5EF4-FFF2-40B4-BE49-F238E27FC236}">
                <a16:creationId xmlns:a16="http://schemas.microsoft.com/office/drawing/2014/main" id="{5CB20B77-AAA0-4F74-AFF3-CC341FC9ABEF}"/>
              </a:ext>
            </a:extLst>
          </p:cNvPr>
          <p:cNvSpPr txBox="1"/>
          <p:nvPr/>
        </p:nvSpPr>
        <p:spPr>
          <a:xfrm>
            <a:off x="10330781" y="4514713"/>
            <a:ext cx="1713419" cy="1384995"/>
          </a:xfrm>
          <a:prstGeom prst="rect">
            <a:avLst/>
          </a:prstGeom>
          <a:noFill/>
          <a:ln w="28575">
            <a:solidFill>
              <a:schemeClr val="bg2">
                <a:lumMod val="60000"/>
                <a:lumOff val="40000"/>
              </a:schemeClr>
            </a:solidFill>
            <a:prstDash val="dash"/>
          </a:ln>
        </p:spPr>
        <p:txBody>
          <a:bodyPr wrap="square" rtlCol="0">
            <a:spAutoFit/>
          </a:bodyPr>
          <a:lstStyle/>
          <a:p>
            <a:r>
              <a:rPr lang="en-GB" sz="1200" b="1" u="sng" dirty="0">
                <a:latin typeface="SassoonPrimaryInfant"/>
              </a:rPr>
              <a:t>WRITING:</a:t>
            </a:r>
          </a:p>
          <a:p>
            <a:r>
              <a:rPr lang="en-GB" sz="1200" dirty="0">
                <a:latin typeface="SassoonPrimaryInfant"/>
              </a:rPr>
              <a:t>This week we are going to be using our name cards to practice writing our name. Please practice this at home too.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F5527D-003D-40B9-B57A-8D245A07E483}"/>
              </a:ext>
            </a:extLst>
          </p:cNvPr>
          <p:cNvSpPr txBox="1"/>
          <p:nvPr/>
        </p:nvSpPr>
        <p:spPr>
          <a:xfrm>
            <a:off x="191886" y="458956"/>
            <a:ext cx="7672316" cy="5940088"/>
          </a:xfrm>
          <a:prstGeom prst="rect">
            <a:avLst/>
          </a:prstGeom>
          <a:noFill/>
        </p:spPr>
        <p:txBody>
          <a:bodyPr wrap="square">
            <a:spAutoFit/>
          </a:bodyPr>
          <a:lstStyle/>
          <a:p>
            <a:pPr algn="ctr"/>
            <a:r>
              <a:rPr lang="en-US" sz="1600" b="1" u="sng" dirty="0">
                <a:solidFill>
                  <a:schemeClr val="bg2">
                    <a:lumMod val="60000"/>
                    <a:lumOff val="40000"/>
                  </a:schemeClr>
                </a:solidFill>
                <a:latin typeface="SassoonPrimaryInfant"/>
              </a:rPr>
              <a:t>Play Dough Recipe</a:t>
            </a:r>
          </a:p>
          <a:p>
            <a:endParaRPr lang="en-US" sz="1600" dirty="0">
              <a:solidFill>
                <a:schemeClr val="bg2">
                  <a:lumMod val="60000"/>
                  <a:lumOff val="40000"/>
                </a:schemeClr>
              </a:solidFill>
              <a:latin typeface="SassoonPrimaryInfant"/>
            </a:endParaRPr>
          </a:p>
          <a:p>
            <a:pPr algn="ctr"/>
            <a:r>
              <a:rPr lang="en-US" sz="1600" dirty="0">
                <a:solidFill>
                  <a:schemeClr val="bg2">
                    <a:lumMod val="60000"/>
                    <a:lumOff val="40000"/>
                  </a:schemeClr>
                </a:solidFill>
                <a:latin typeface="SassoonPrimaryInfant"/>
              </a:rPr>
              <a:t>Here is a recipe to make the  best ever, no cook play dough recipe. It will last for 6 months!</a:t>
            </a:r>
          </a:p>
          <a:p>
            <a:endParaRPr lang="en-US" sz="1600" dirty="0">
              <a:solidFill>
                <a:schemeClr val="bg2">
                  <a:lumMod val="60000"/>
                  <a:lumOff val="40000"/>
                </a:schemeClr>
              </a:solidFill>
              <a:latin typeface="SassoonPrimaryInfant"/>
            </a:endParaRPr>
          </a:p>
          <a:p>
            <a:pPr algn="ctr"/>
            <a:r>
              <a:rPr lang="en-US" sz="1600" b="1" u="sng" dirty="0">
                <a:solidFill>
                  <a:schemeClr val="bg2">
                    <a:lumMod val="60000"/>
                    <a:lumOff val="40000"/>
                  </a:schemeClr>
                </a:solidFill>
                <a:latin typeface="SassoonPrimaryInfant"/>
              </a:rPr>
              <a:t>You will need:</a:t>
            </a:r>
          </a:p>
          <a:p>
            <a:pPr marL="285750" indent="-285750" algn="ctr">
              <a:buFont typeface="Arial" panose="020B0604020202020204" pitchFamily="34" charset="0"/>
              <a:buChar char="•"/>
            </a:pPr>
            <a:r>
              <a:rPr lang="en-US" sz="1600" dirty="0">
                <a:solidFill>
                  <a:schemeClr val="tx1"/>
                </a:solidFill>
                <a:latin typeface="SassoonPrimaryInfant"/>
              </a:rPr>
              <a:t>2 cups of flour</a:t>
            </a:r>
          </a:p>
          <a:p>
            <a:pPr algn="ctr">
              <a:buFont typeface="Arial" panose="020B0604020202020204" pitchFamily="34" charset="0"/>
              <a:buChar char="•"/>
            </a:pPr>
            <a:r>
              <a:rPr lang="en-GB" sz="1600" b="0" i="0" dirty="0">
                <a:solidFill>
                  <a:schemeClr val="tx1"/>
                </a:solidFill>
                <a:effectLst/>
                <a:latin typeface="SassoonPrimaryInfant"/>
              </a:rPr>
              <a:t>2 tablespoons </a:t>
            </a:r>
            <a:r>
              <a:rPr lang="en-GB" sz="1600" b="0" i="0" u="sng" dirty="0">
                <a:solidFill>
                  <a:schemeClr val="tx1"/>
                </a:solidFill>
                <a:effectLst/>
                <a:latin typeface="SassoonPrimaryInfant"/>
                <a:hlinkClick r:id="rId2">
                  <a:extLst>
                    <a:ext uri="{A12FA001-AC4F-418D-AE19-62706E023703}">
                      <ahyp:hlinkClr xmlns:ahyp="http://schemas.microsoft.com/office/drawing/2018/hyperlinkcolor" val="tx"/>
                    </a:ext>
                  </a:extLst>
                </a:hlinkClick>
              </a:rPr>
              <a:t>vegetable oil </a:t>
            </a:r>
            <a:r>
              <a:rPr lang="en-GB" sz="1600" b="0" i="0" dirty="0">
                <a:solidFill>
                  <a:schemeClr val="tx1"/>
                </a:solidFill>
                <a:effectLst/>
                <a:latin typeface="SassoonPrimaryInfant"/>
              </a:rPr>
              <a:t> </a:t>
            </a:r>
            <a:r>
              <a:rPr lang="en-GB" sz="1600" b="0" i="0" u="sng" dirty="0">
                <a:solidFill>
                  <a:schemeClr val="tx1"/>
                </a:solidFill>
                <a:effectLst/>
                <a:latin typeface="SassoonPrimaryInfant"/>
                <a:hlinkClick r:id="rId3">
                  <a:extLst>
                    <a:ext uri="{A12FA001-AC4F-418D-AE19-62706E023703}">
                      <ahyp:hlinkClr xmlns:ahyp="http://schemas.microsoft.com/office/drawing/2018/hyperlinkcolor" val="tx"/>
                    </a:ext>
                  </a:extLst>
                </a:hlinkClick>
              </a:rPr>
              <a:t>(baby oil</a:t>
            </a:r>
            <a:r>
              <a:rPr lang="en-GB" sz="1600" b="0" i="0" dirty="0">
                <a:solidFill>
                  <a:schemeClr val="tx1"/>
                </a:solidFill>
                <a:effectLst/>
                <a:latin typeface="SassoonPrimaryInfant"/>
              </a:rPr>
              <a:t> and </a:t>
            </a:r>
            <a:r>
              <a:rPr lang="en-GB" sz="1600" b="0" i="0" u="sng" dirty="0">
                <a:solidFill>
                  <a:schemeClr val="tx1"/>
                </a:solidFill>
                <a:effectLst/>
                <a:latin typeface="SassoonPrimaryInfant"/>
                <a:hlinkClick r:id="rId4">
                  <a:extLst>
                    <a:ext uri="{A12FA001-AC4F-418D-AE19-62706E023703}">
                      <ahyp:hlinkClr xmlns:ahyp="http://schemas.microsoft.com/office/drawing/2018/hyperlinkcolor" val="tx"/>
                    </a:ext>
                  </a:extLst>
                </a:hlinkClick>
              </a:rPr>
              <a:t>coconut oil</a:t>
            </a:r>
            <a:r>
              <a:rPr lang="en-GB" sz="1600" b="0" i="0" dirty="0">
                <a:solidFill>
                  <a:schemeClr val="tx1"/>
                </a:solidFill>
                <a:effectLst/>
                <a:latin typeface="SassoonPrimaryInfant"/>
              </a:rPr>
              <a:t> work too)</a:t>
            </a:r>
          </a:p>
          <a:p>
            <a:pPr algn="ctr">
              <a:buFont typeface="Arial" panose="020B0604020202020204" pitchFamily="34" charset="0"/>
              <a:buChar char="•"/>
            </a:pPr>
            <a:r>
              <a:rPr lang="en-GB" sz="1600" b="0" i="0" dirty="0">
                <a:solidFill>
                  <a:schemeClr val="tx1"/>
                </a:solidFill>
                <a:effectLst/>
                <a:latin typeface="SassoonPrimaryInfant"/>
              </a:rPr>
              <a:t>1/2 cup </a:t>
            </a:r>
            <a:r>
              <a:rPr lang="en-GB" sz="1600" b="0" i="0" u="sng" dirty="0">
                <a:solidFill>
                  <a:schemeClr val="tx1"/>
                </a:solidFill>
                <a:effectLst/>
                <a:latin typeface="SassoonPrimaryInfant"/>
                <a:hlinkClick r:id="rId5">
                  <a:extLst>
                    <a:ext uri="{A12FA001-AC4F-418D-AE19-62706E023703}">
                      <ahyp:hlinkClr xmlns:ahyp="http://schemas.microsoft.com/office/drawing/2018/hyperlinkcolor" val="tx"/>
                    </a:ext>
                  </a:extLst>
                </a:hlinkClick>
              </a:rPr>
              <a:t>salt</a:t>
            </a:r>
            <a:endParaRPr lang="en-GB" sz="1600" b="0" i="0" dirty="0">
              <a:solidFill>
                <a:schemeClr val="tx1"/>
              </a:solidFill>
              <a:effectLst/>
              <a:latin typeface="SassoonPrimaryInfant"/>
            </a:endParaRPr>
          </a:p>
          <a:p>
            <a:pPr algn="ctr">
              <a:buFont typeface="Arial" panose="020B0604020202020204" pitchFamily="34" charset="0"/>
              <a:buChar char="•"/>
            </a:pPr>
            <a:r>
              <a:rPr lang="en-GB" sz="1600" b="0" i="0" dirty="0">
                <a:solidFill>
                  <a:schemeClr val="tx1"/>
                </a:solidFill>
                <a:effectLst/>
                <a:latin typeface="SassoonPrimaryInfant"/>
              </a:rPr>
              <a:t>2 tablespoons </a:t>
            </a:r>
            <a:r>
              <a:rPr lang="en-GB" sz="1600" b="0" i="0" u="sng" dirty="0">
                <a:solidFill>
                  <a:schemeClr val="tx1"/>
                </a:solidFill>
                <a:effectLst/>
                <a:latin typeface="SassoonPrimaryInfant"/>
                <a:hlinkClick r:id="rId6">
                  <a:extLst>
                    <a:ext uri="{A12FA001-AC4F-418D-AE19-62706E023703}">
                      <ahyp:hlinkClr xmlns:ahyp="http://schemas.microsoft.com/office/drawing/2018/hyperlinkcolor" val="tx"/>
                    </a:ext>
                  </a:extLst>
                </a:hlinkClick>
              </a:rPr>
              <a:t>cream of tartar</a:t>
            </a:r>
            <a:endParaRPr lang="en-GB" sz="1600" b="0" i="0" dirty="0">
              <a:solidFill>
                <a:schemeClr val="tx1"/>
              </a:solidFill>
              <a:effectLst/>
              <a:latin typeface="SassoonPrimaryInfant"/>
            </a:endParaRPr>
          </a:p>
          <a:p>
            <a:pPr algn="ctr">
              <a:buFont typeface="Arial" panose="020B0604020202020204" pitchFamily="34" charset="0"/>
              <a:buChar char="•"/>
            </a:pPr>
            <a:r>
              <a:rPr lang="en-GB" sz="1600" b="0" i="0" dirty="0">
                <a:solidFill>
                  <a:schemeClr val="tx1"/>
                </a:solidFill>
                <a:effectLst/>
                <a:latin typeface="SassoonPrimaryInfant"/>
              </a:rPr>
              <a:t>1 to 1.5 cups boiling water (adding in increments until it feels just right)</a:t>
            </a:r>
          </a:p>
          <a:p>
            <a:pPr algn="ctr">
              <a:buFont typeface="Arial" panose="020B0604020202020204" pitchFamily="34" charset="0"/>
              <a:buChar char="•"/>
            </a:pPr>
            <a:r>
              <a:rPr lang="en-GB" sz="1600" b="0" i="0" u="sng" dirty="0">
                <a:solidFill>
                  <a:schemeClr val="tx1"/>
                </a:solidFill>
                <a:effectLst/>
                <a:latin typeface="SassoonPrimaryInfant"/>
                <a:hlinkClick r:id="rId7">
                  <a:extLst>
                    <a:ext uri="{A12FA001-AC4F-418D-AE19-62706E023703}">
                      <ahyp:hlinkClr xmlns:ahyp="http://schemas.microsoft.com/office/drawing/2018/hyperlinkcolor" val="tx"/>
                    </a:ext>
                  </a:extLst>
                </a:hlinkClick>
              </a:rPr>
              <a:t>gel food colouring</a:t>
            </a:r>
            <a:r>
              <a:rPr lang="en-GB" sz="1600" b="0" i="0" dirty="0">
                <a:solidFill>
                  <a:schemeClr val="tx1"/>
                </a:solidFill>
                <a:effectLst/>
                <a:latin typeface="SassoonPrimaryInfant"/>
              </a:rPr>
              <a:t> (if you want colourful playdough)</a:t>
            </a:r>
          </a:p>
          <a:p>
            <a:pPr algn="ctr">
              <a:buFont typeface="Arial" panose="020B0604020202020204" pitchFamily="34" charset="0"/>
              <a:buChar char="•"/>
            </a:pPr>
            <a:r>
              <a:rPr lang="en-GB" sz="1600" b="0" i="0" dirty="0">
                <a:solidFill>
                  <a:schemeClr val="tx1"/>
                </a:solidFill>
                <a:effectLst/>
                <a:latin typeface="SassoonPrimaryInfant"/>
              </a:rPr>
              <a:t>few drops </a:t>
            </a:r>
            <a:r>
              <a:rPr lang="en-GB" sz="1600" b="0" i="0" u="sng" dirty="0">
                <a:solidFill>
                  <a:schemeClr val="tx1"/>
                </a:solidFill>
                <a:effectLst/>
                <a:latin typeface="SassoonPrimaryInfant"/>
                <a:hlinkClick r:id="rId8">
                  <a:extLst>
                    <a:ext uri="{A12FA001-AC4F-418D-AE19-62706E023703}">
                      <ahyp:hlinkClr xmlns:ahyp="http://schemas.microsoft.com/office/drawing/2018/hyperlinkcolor" val="tx"/>
                    </a:ext>
                  </a:extLst>
                </a:hlinkClick>
              </a:rPr>
              <a:t>glycerine</a:t>
            </a:r>
            <a:r>
              <a:rPr lang="en-GB" sz="1600" b="0" i="0" dirty="0">
                <a:solidFill>
                  <a:schemeClr val="tx1"/>
                </a:solidFill>
                <a:effectLst/>
                <a:latin typeface="SassoonPrimaryInfant"/>
              </a:rPr>
              <a:t> (optional)</a:t>
            </a:r>
            <a:endParaRPr lang="en-US" sz="1600" dirty="0">
              <a:solidFill>
                <a:schemeClr val="tx1"/>
              </a:solidFill>
              <a:latin typeface="SassoonPrimaryInfant"/>
            </a:endParaRPr>
          </a:p>
          <a:p>
            <a:pPr algn="ctr"/>
            <a:endParaRPr lang="en-US" sz="1600" dirty="0">
              <a:solidFill>
                <a:schemeClr val="tx1"/>
              </a:solidFill>
              <a:latin typeface="SassoonPrimaryInfant"/>
            </a:endParaRPr>
          </a:p>
          <a:p>
            <a:r>
              <a:rPr lang="en-US" sz="1600" b="1" u="sng" dirty="0">
                <a:solidFill>
                  <a:schemeClr val="bg2">
                    <a:lumMod val="60000"/>
                    <a:lumOff val="40000"/>
                  </a:schemeClr>
                </a:solidFill>
                <a:latin typeface="SassoonPrimaryInfant"/>
              </a:rPr>
              <a:t>Method:</a:t>
            </a:r>
            <a:endParaRPr lang="en-US" sz="1600" dirty="0">
              <a:solidFill>
                <a:schemeClr val="bg2">
                  <a:lumMod val="60000"/>
                  <a:lumOff val="40000"/>
                </a:schemeClr>
              </a:solidFill>
              <a:latin typeface="SassoonPrimaryInfant"/>
            </a:endParaRPr>
          </a:p>
          <a:p>
            <a:pPr marL="342900" indent="-342900">
              <a:buFont typeface="+mj-lt"/>
              <a:buAutoNum type="arabicPeriod"/>
            </a:pPr>
            <a:r>
              <a:rPr lang="en-US" sz="1600" dirty="0">
                <a:latin typeface="SassoonPrimaryInfant"/>
              </a:rPr>
              <a:t>Mix the flour, salt, cream of tartar and oil in a large mixing bowl.</a:t>
            </a:r>
          </a:p>
          <a:p>
            <a:pPr marL="342900" indent="-342900">
              <a:buFont typeface="+mj-lt"/>
              <a:buAutoNum type="arabicPeriod"/>
            </a:pPr>
            <a:r>
              <a:rPr lang="en-US" sz="1600" dirty="0">
                <a:latin typeface="SassoonPrimaryInfant"/>
              </a:rPr>
              <a:t>Add food </a:t>
            </a:r>
            <a:r>
              <a:rPr lang="en-US" sz="1600" dirty="0" err="1">
                <a:latin typeface="SassoonPrimaryInfant"/>
              </a:rPr>
              <a:t>colouring</a:t>
            </a:r>
            <a:r>
              <a:rPr lang="en-US" sz="1600" dirty="0">
                <a:latin typeface="SassoonPrimaryInfant"/>
              </a:rPr>
              <a:t> TO the boiling water then into the dry ingredients.</a:t>
            </a:r>
          </a:p>
          <a:p>
            <a:pPr marL="342900" indent="-342900">
              <a:buFont typeface="+mj-lt"/>
              <a:buAutoNum type="arabicPeriod"/>
            </a:pPr>
            <a:r>
              <a:rPr lang="en-US" sz="1600" dirty="0">
                <a:latin typeface="SassoonPrimaryInfant"/>
              </a:rPr>
              <a:t>Stir continuously until it becomes a sticky, combined dough.</a:t>
            </a:r>
          </a:p>
          <a:p>
            <a:pPr marL="342900" indent="-342900">
              <a:buFont typeface="+mj-lt"/>
              <a:buAutoNum type="arabicPeriod"/>
            </a:pPr>
            <a:r>
              <a:rPr lang="en-US" sz="1600" dirty="0">
                <a:latin typeface="SassoonPrimaryInfant"/>
              </a:rPr>
              <a:t>Allow it to cool down then take it out of the bowl and knead it vigorously for a couple of minutes until all of the stickiness has gone. </a:t>
            </a:r>
            <a:r>
              <a:rPr lang="en-US" sz="1600" b="1" dirty="0">
                <a:latin typeface="SassoonPrimaryInfant"/>
              </a:rPr>
              <a:t>*</a:t>
            </a:r>
            <a:r>
              <a:rPr lang="en-US" sz="1600" dirty="0">
                <a:latin typeface="SassoonPrimaryInfant"/>
              </a:rPr>
              <a:t> This is the most important part of the process, so keep at it until it’s the perfect consistency!</a:t>
            </a:r>
            <a:r>
              <a:rPr lang="en-US" sz="1600" b="1" dirty="0">
                <a:latin typeface="SassoonPrimaryInfant"/>
              </a:rPr>
              <a:t>*</a:t>
            </a:r>
            <a:endParaRPr lang="en-US" sz="1600" dirty="0">
              <a:latin typeface="SassoonPrimaryInfant"/>
            </a:endParaRPr>
          </a:p>
          <a:p>
            <a:pPr marL="342900" indent="-342900">
              <a:buFont typeface="+mj-lt"/>
              <a:buAutoNum type="arabicPeriod"/>
            </a:pPr>
            <a:r>
              <a:rPr lang="en-US" sz="1600" dirty="0">
                <a:latin typeface="SassoonPrimaryInfant"/>
              </a:rPr>
              <a:t>If it remains a little sticky then add a touch more flour until just right.</a:t>
            </a:r>
          </a:p>
          <a:p>
            <a:endParaRPr lang="en-GB" dirty="0">
              <a:hlinkClick r:id="rId9"/>
            </a:endParaRPr>
          </a:p>
          <a:p>
            <a:r>
              <a:rPr lang="en-GB" dirty="0">
                <a:hlinkClick r:id="rId9"/>
              </a:rPr>
              <a:t>Best Ever No-Cook Play Dough Recipe! - The Imagination Tree</a:t>
            </a:r>
            <a:r>
              <a:rPr lang="en-US" dirty="0">
                <a:latin typeface="SassoonPrimaryInfant"/>
              </a:rPr>
              <a:t> </a:t>
            </a:r>
            <a:endParaRPr lang="en-US" sz="1400" dirty="0">
              <a:latin typeface="SassoonPrimaryInfant"/>
            </a:endParaRPr>
          </a:p>
        </p:txBody>
      </p:sp>
      <p:pic>
        <p:nvPicPr>
          <p:cNvPr id="7" name="Picture 6">
            <a:extLst>
              <a:ext uri="{FF2B5EF4-FFF2-40B4-BE49-F238E27FC236}">
                <a16:creationId xmlns:a16="http://schemas.microsoft.com/office/drawing/2014/main" id="{CDC9AE1C-1673-4F36-8450-3E2B3A45ABBD}"/>
              </a:ext>
            </a:extLst>
          </p:cNvPr>
          <p:cNvPicPr>
            <a:picLocks noChangeAspect="1"/>
          </p:cNvPicPr>
          <p:nvPr/>
        </p:nvPicPr>
        <p:blipFill>
          <a:blip r:embed="rId10"/>
          <a:stretch>
            <a:fillRect/>
          </a:stretch>
        </p:blipFill>
        <p:spPr>
          <a:xfrm>
            <a:off x="9006163" y="3497842"/>
            <a:ext cx="2303835" cy="3360158"/>
          </a:xfrm>
          <a:prstGeom prst="rect">
            <a:avLst/>
          </a:prstGeom>
        </p:spPr>
      </p:pic>
      <p:sp>
        <p:nvSpPr>
          <p:cNvPr id="2" name="TextBox 1">
            <a:extLst>
              <a:ext uri="{FF2B5EF4-FFF2-40B4-BE49-F238E27FC236}">
                <a16:creationId xmlns:a16="http://schemas.microsoft.com/office/drawing/2014/main" id="{0666BFDB-6F78-4AF9-AED7-C0AE03FFBE9B}"/>
              </a:ext>
            </a:extLst>
          </p:cNvPr>
          <p:cNvSpPr txBox="1"/>
          <p:nvPr/>
        </p:nvSpPr>
        <p:spPr>
          <a:xfrm>
            <a:off x="8037152" y="523919"/>
            <a:ext cx="4085906" cy="2677656"/>
          </a:xfrm>
          <a:prstGeom prst="rect">
            <a:avLst/>
          </a:prstGeom>
          <a:noFill/>
        </p:spPr>
        <p:txBody>
          <a:bodyPr wrap="square" rtlCol="0">
            <a:spAutoFit/>
          </a:bodyPr>
          <a:lstStyle/>
          <a:p>
            <a:r>
              <a:rPr lang="en-GB" dirty="0">
                <a:latin typeface="SassoonPrimaryInfant"/>
              </a:rPr>
              <a:t>Making play dough is a great opportunity to learn about language, science and maths. It is a shared experience. Start off by exploring the different ingredients. Do they have the same texture, same colour etc? What happens when you add the flour and salt together? Is it dry or wet? What happens when you add in the water? Encourage your child to make observations about the changes throughout the process. Once they have started stirring you can talk about the texture. How does it feel? Is it sticky? This is an early learning opportunity about properties and ingredients. </a:t>
            </a:r>
          </a:p>
        </p:txBody>
      </p:sp>
      <p:sp>
        <p:nvSpPr>
          <p:cNvPr id="3" name="Star: 5 Points 2">
            <a:extLst>
              <a:ext uri="{FF2B5EF4-FFF2-40B4-BE49-F238E27FC236}">
                <a16:creationId xmlns:a16="http://schemas.microsoft.com/office/drawing/2014/main" id="{A7E8D4FD-3E0C-46C4-8523-0BE054F009B1}"/>
              </a:ext>
            </a:extLst>
          </p:cNvPr>
          <p:cNvSpPr/>
          <p:nvPr/>
        </p:nvSpPr>
        <p:spPr>
          <a:xfrm>
            <a:off x="7691251" y="318925"/>
            <a:ext cx="447632" cy="409988"/>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5975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C8F81B-247C-4BBE-B1EB-87BB33C8A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7552267"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6">
            <a:extLst>
              <a:ext uri="{FF2B5EF4-FFF2-40B4-BE49-F238E27FC236}">
                <a16:creationId xmlns:a16="http://schemas.microsoft.com/office/drawing/2014/main" id="{8AAF3850-92DC-4CF8-B0D7-9347AD2C13B5}"/>
              </a:ext>
            </a:extLst>
          </p:cNvPr>
          <p:cNvSpPr txBox="1">
            <a:spLocks/>
          </p:cNvSpPr>
          <p:nvPr/>
        </p:nvSpPr>
        <p:spPr>
          <a:xfrm>
            <a:off x="7816321" y="1254676"/>
            <a:ext cx="4157662" cy="4719995"/>
          </a:xfrm>
          <a:prstGeom prst="rect">
            <a:avLst/>
          </a:prstGeom>
          <a:noFill/>
          <a:ln w="28575">
            <a:solidFill>
              <a:schemeClr val="bg2">
                <a:lumMod val="60000"/>
                <a:lumOff val="40000"/>
              </a:schemeClr>
            </a:solidFill>
            <a:prstDash val="dash"/>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r>
              <a:rPr lang="en-GB" dirty="0">
                <a:latin typeface="SassoonPrimaryInfant"/>
              </a:rPr>
              <a:t>PHONICS + EXPRESSIVE ARTS AND DESIGN: </a:t>
            </a:r>
          </a:p>
          <a:p>
            <a:endParaRPr lang="en-GB" dirty="0">
              <a:latin typeface="SassoonPrimaryInfant"/>
            </a:endParaRPr>
          </a:p>
          <a:p>
            <a:r>
              <a:rPr lang="en-GB" dirty="0">
                <a:latin typeface="SassoonPrimaryInfant"/>
              </a:rPr>
              <a:t>Can you make your own musical instrument. For example, using a bottle and filling it with rice, peas, pasta, stones, beads etc. </a:t>
            </a:r>
          </a:p>
          <a:p>
            <a:r>
              <a:rPr lang="en-US" i="1" dirty="0">
                <a:latin typeface="SassoonPrimaryInfant"/>
              </a:rPr>
              <a:t>Think about playing your instrument fast and slow and loud and quiet. </a:t>
            </a:r>
            <a:endParaRPr lang="en-GB" dirty="0">
              <a:latin typeface="SassoonPrimaryInfant"/>
            </a:endParaRPr>
          </a:p>
          <a:p>
            <a:endParaRPr lang="en-GB" dirty="0"/>
          </a:p>
        </p:txBody>
      </p:sp>
      <p:sp>
        <p:nvSpPr>
          <p:cNvPr id="7" name="Title 1">
            <a:extLst>
              <a:ext uri="{FF2B5EF4-FFF2-40B4-BE49-F238E27FC236}">
                <a16:creationId xmlns:a16="http://schemas.microsoft.com/office/drawing/2014/main" id="{E39AC06C-623A-42E9-8B3A-29BDB37284F1}"/>
              </a:ext>
            </a:extLst>
          </p:cNvPr>
          <p:cNvSpPr>
            <a:spLocks noGrp="1"/>
          </p:cNvSpPr>
          <p:nvPr>
            <p:ph type="title"/>
          </p:nvPr>
        </p:nvSpPr>
        <p:spPr>
          <a:xfrm>
            <a:off x="633412" y="0"/>
            <a:ext cx="6275387" cy="3849687"/>
          </a:xfrm>
        </p:spPr>
        <p:txBody>
          <a:bodyPr anchor="t">
            <a:normAutofit fontScale="90000"/>
          </a:bodyPr>
          <a:lstStyle/>
          <a:p>
            <a:pPr algn="ctr"/>
            <a:br>
              <a:rPr lang="en-US" sz="4400" dirty="0">
                <a:solidFill>
                  <a:srgbClr val="000000"/>
                </a:solidFill>
                <a:latin typeface="Georgia Pro Light" panose="02040302050405020303" pitchFamily="18" charset="0"/>
              </a:rPr>
            </a:br>
            <a:br>
              <a:rPr lang="en-US" sz="4400" dirty="0">
                <a:solidFill>
                  <a:srgbClr val="000000"/>
                </a:solidFill>
                <a:latin typeface="Georgia Pro Light" panose="02040302050405020303" pitchFamily="18" charset="0"/>
              </a:rPr>
            </a:br>
            <a:br>
              <a:rPr lang="en-US" sz="4400" dirty="0">
                <a:solidFill>
                  <a:srgbClr val="000000"/>
                </a:solidFill>
                <a:latin typeface="Georgia Pro Light" panose="02040302050405020303" pitchFamily="18" charset="0"/>
              </a:rPr>
            </a:br>
            <a:br>
              <a:rPr lang="en-US" sz="8000" dirty="0">
                <a:solidFill>
                  <a:schemeClr val="bg1"/>
                </a:solidFill>
                <a:latin typeface="Georgia Pro Light" panose="02040302050405020303" pitchFamily="18" charset="0"/>
              </a:rPr>
            </a:br>
            <a:r>
              <a:rPr lang="en-US" sz="8000" dirty="0">
                <a:solidFill>
                  <a:schemeClr val="bg1"/>
                </a:solidFill>
                <a:latin typeface="Georgia Pro Light" panose="02040302050405020303" pitchFamily="18" charset="0"/>
              </a:rPr>
              <a:t>Phonics:</a:t>
            </a:r>
            <a:br>
              <a:rPr lang="en-US" sz="4400" dirty="0">
                <a:solidFill>
                  <a:schemeClr val="bg1"/>
                </a:solidFill>
                <a:latin typeface="Georgia Pro Light" panose="02040302050405020303" pitchFamily="18" charset="0"/>
              </a:rPr>
            </a:br>
            <a:endParaRPr lang="en-US" sz="4400" i="1" dirty="0">
              <a:solidFill>
                <a:schemeClr val="bg1"/>
              </a:solidFill>
              <a:latin typeface="Georgia Pro Light" panose="02040302050405020303" pitchFamily="18" charset="0"/>
            </a:endParaRPr>
          </a:p>
        </p:txBody>
      </p:sp>
      <p:pic>
        <p:nvPicPr>
          <p:cNvPr id="3" name="Picture 2">
            <a:extLst>
              <a:ext uri="{FF2B5EF4-FFF2-40B4-BE49-F238E27FC236}">
                <a16:creationId xmlns:a16="http://schemas.microsoft.com/office/drawing/2014/main" id="{5C5E31B4-3582-4474-82F2-BBD390AB776C}"/>
              </a:ext>
            </a:extLst>
          </p:cNvPr>
          <p:cNvPicPr>
            <a:picLocks noChangeAspect="1"/>
          </p:cNvPicPr>
          <p:nvPr/>
        </p:nvPicPr>
        <p:blipFill>
          <a:blip r:embed="rId3"/>
          <a:stretch>
            <a:fillRect/>
          </a:stretch>
        </p:blipFill>
        <p:spPr>
          <a:xfrm>
            <a:off x="4813610" y="0"/>
            <a:ext cx="2728601" cy="2003367"/>
          </a:xfrm>
          <a:prstGeom prst="rect">
            <a:avLst/>
          </a:prstGeom>
        </p:spPr>
      </p:pic>
      <p:pic>
        <p:nvPicPr>
          <p:cNvPr id="5" name="Picture 4">
            <a:extLst>
              <a:ext uri="{FF2B5EF4-FFF2-40B4-BE49-F238E27FC236}">
                <a16:creationId xmlns:a16="http://schemas.microsoft.com/office/drawing/2014/main" id="{720A5674-EDC4-4AD7-A0C6-8C08465CB3D3}"/>
              </a:ext>
            </a:extLst>
          </p:cNvPr>
          <p:cNvPicPr>
            <a:picLocks noChangeAspect="1"/>
          </p:cNvPicPr>
          <p:nvPr/>
        </p:nvPicPr>
        <p:blipFill>
          <a:blip r:embed="rId4"/>
          <a:stretch>
            <a:fillRect/>
          </a:stretch>
        </p:blipFill>
        <p:spPr>
          <a:xfrm>
            <a:off x="4673052" y="4279416"/>
            <a:ext cx="2608898" cy="2347573"/>
          </a:xfrm>
          <a:prstGeom prst="rect">
            <a:avLst/>
          </a:prstGeom>
        </p:spPr>
      </p:pic>
      <p:pic>
        <p:nvPicPr>
          <p:cNvPr id="10" name="Picture 9">
            <a:extLst>
              <a:ext uri="{FF2B5EF4-FFF2-40B4-BE49-F238E27FC236}">
                <a16:creationId xmlns:a16="http://schemas.microsoft.com/office/drawing/2014/main" id="{15284330-D4F9-4723-BE3E-8A7A5918B796}"/>
              </a:ext>
            </a:extLst>
          </p:cNvPr>
          <p:cNvPicPr>
            <a:picLocks noChangeAspect="1"/>
          </p:cNvPicPr>
          <p:nvPr/>
        </p:nvPicPr>
        <p:blipFill>
          <a:blip r:embed="rId5"/>
          <a:stretch>
            <a:fillRect/>
          </a:stretch>
        </p:blipFill>
        <p:spPr>
          <a:xfrm>
            <a:off x="0" y="4166288"/>
            <a:ext cx="4011338" cy="2573828"/>
          </a:xfrm>
          <a:prstGeom prst="rect">
            <a:avLst/>
          </a:prstGeom>
        </p:spPr>
      </p:pic>
      <p:pic>
        <p:nvPicPr>
          <p:cNvPr id="12" name="Picture 11">
            <a:extLst>
              <a:ext uri="{FF2B5EF4-FFF2-40B4-BE49-F238E27FC236}">
                <a16:creationId xmlns:a16="http://schemas.microsoft.com/office/drawing/2014/main" id="{5FA8DCD9-C620-4E73-B91D-75C89BBB9F9E}"/>
              </a:ext>
            </a:extLst>
          </p:cNvPr>
          <p:cNvPicPr>
            <a:picLocks noChangeAspect="1"/>
          </p:cNvPicPr>
          <p:nvPr/>
        </p:nvPicPr>
        <p:blipFill>
          <a:blip r:embed="rId6"/>
          <a:stretch>
            <a:fillRect/>
          </a:stretch>
        </p:blipFill>
        <p:spPr>
          <a:xfrm>
            <a:off x="-10056" y="0"/>
            <a:ext cx="3201876" cy="2082339"/>
          </a:xfrm>
          <a:prstGeom prst="rect">
            <a:avLst/>
          </a:prstGeom>
        </p:spPr>
      </p:pic>
    </p:spTree>
    <p:extLst>
      <p:ext uri="{BB962C8B-B14F-4D97-AF65-F5344CB8AC3E}">
        <p14:creationId xmlns:p14="http://schemas.microsoft.com/office/powerpoint/2010/main" val="2687373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8330" y="237345"/>
            <a:ext cx="10515600" cy="1500187"/>
          </a:xfrm>
        </p:spPr>
        <p:txBody>
          <a:bodyPr>
            <a:normAutofit/>
          </a:bodyPr>
          <a:lstStyle/>
          <a:p>
            <a:r>
              <a:rPr lang="en-US" sz="2800" dirty="0">
                <a:solidFill>
                  <a:schemeClr val="tx1"/>
                </a:solidFill>
                <a:latin typeface="SassoonPrimaryInfant" pitchFamily="2" charset="0"/>
              </a:rPr>
              <a:t>Math's Number Rhymes:</a:t>
            </a:r>
            <a:endParaRPr lang="en-GB" sz="2800" dirty="0">
              <a:solidFill>
                <a:schemeClr val="tx1"/>
              </a:solidFill>
              <a:latin typeface="SassoonPrimaryInfant" pitchFamily="2" charset="0"/>
            </a:endParaRPr>
          </a:p>
        </p:txBody>
      </p:sp>
      <p:sp>
        <p:nvSpPr>
          <p:cNvPr id="7" name="Google Shape;95;p1">
            <a:extLst>
              <a:ext uri="{FF2B5EF4-FFF2-40B4-BE49-F238E27FC236}">
                <a16:creationId xmlns:a16="http://schemas.microsoft.com/office/drawing/2014/main" id="{3D4980AF-6D06-4D0E-A147-A928C3404242}"/>
              </a:ext>
            </a:extLst>
          </p:cNvPr>
          <p:cNvSpPr txBox="1"/>
          <p:nvPr/>
        </p:nvSpPr>
        <p:spPr>
          <a:xfrm>
            <a:off x="4583173" y="222383"/>
            <a:ext cx="7502342" cy="698101"/>
          </a:xfrm>
          <a:prstGeom prst="rect">
            <a:avLst/>
          </a:prstGeom>
          <a:noFill/>
          <a:ln w="28575" cap="flat" cmpd="sng">
            <a:solidFill>
              <a:schemeClr val="accent6"/>
            </a:solidFill>
            <a:prstDash val="dash"/>
            <a:round/>
            <a:headEnd type="none" w="sm" len="sm"/>
            <a:tailEnd type="none" w="sm" len="sm"/>
          </a:ln>
        </p:spPr>
        <p:txBody>
          <a:bodyPr spcFirstLastPara="1" wrap="square" lIns="81775" tIns="40875" rIns="81775" bIns="40875" anchor="t" anchorCtr="0">
            <a:spAutoFit/>
          </a:bodyPr>
          <a:lstStyle/>
          <a:p>
            <a:pPr marL="0" marR="0" lvl="0" indent="0" algn="l" rtl="0">
              <a:spcBef>
                <a:spcPts val="0"/>
              </a:spcBef>
              <a:spcAft>
                <a:spcPts val="0"/>
              </a:spcAft>
              <a:buNone/>
            </a:pPr>
            <a:r>
              <a:rPr lang="en-US" sz="1400" b="1" u="sng" dirty="0">
                <a:solidFill>
                  <a:schemeClr val="tx1"/>
                </a:solidFill>
                <a:latin typeface="SassoonPrimaryInfant" pitchFamily="2" charset="0"/>
                <a:sym typeface="Arial"/>
              </a:rPr>
              <a:t>MATHS: Exploring the numbers 7 and 8</a:t>
            </a:r>
            <a:endParaRPr lang="en-US" b="1" u="sng" dirty="0">
              <a:solidFill>
                <a:schemeClr val="tx1"/>
              </a:solidFill>
              <a:latin typeface="SassoonPrimaryInfant" pitchFamily="2" charset="0"/>
            </a:endParaRPr>
          </a:p>
          <a:p>
            <a:pPr marL="0" marR="0" lvl="0" indent="0" algn="l" rtl="0">
              <a:spcBef>
                <a:spcPts val="0"/>
              </a:spcBef>
              <a:spcAft>
                <a:spcPts val="0"/>
              </a:spcAft>
              <a:buNone/>
            </a:pPr>
            <a:r>
              <a:rPr lang="en-US" sz="1200" dirty="0">
                <a:solidFill>
                  <a:schemeClr val="tx1"/>
                </a:solidFill>
                <a:latin typeface="SassoonPrimaryInfant" pitchFamily="2" charset="0"/>
                <a:sym typeface="Arial"/>
              </a:rPr>
              <a:t>Learn the number rhymes for number 7 and number </a:t>
            </a:r>
            <a:r>
              <a:rPr lang="en-US" sz="1200" dirty="0">
                <a:solidFill>
                  <a:schemeClr val="tx1"/>
                </a:solidFill>
                <a:latin typeface="SassoonPrimaryInfant" pitchFamily="2" charset="0"/>
              </a:rPr>
              <a:t>8.</a:t>
            </a:r>
            <a:r>
              <a:rPr lang="en-US" sz="1200" dirty="0">
                <a:solidFill>
                  <a:schemeClr val="tx1"/>
                </a:solidFill>
                <a:latin typeface="SassoonPrimaryInfant" pitchFamily="2" charset="0"/>
                <a:sym typeface="Arial"/>
              </a:rPr>
              <a:t> Use your magic finger and trace them in the </a:t>
            </a:r>
            <a:r>
              <a:rPr lang="en-US" sz="1200" dirty="0">
                <a:solidFill>
                  <a:schemeClr val="tx1"/>
                </a:solidFill>
                <a:latin typeface="SassoonPrimaryInfant" pitchFamily="2" charset="0"/>
              </a:rPr>
              <a:t>air</a:t>
            </a:r>
            <a:r>
              <a:rPr lang="en-US" sz="1200" dirty="0">
                <a:solidFill>
                  <a:schemeClr val="tx1"/>
                </a:solidFill>
                <a:latin typeface="SassoonPrimaryInfant" pitchFamily="2" charset="0"/>
                <a:sym typeface="Arial"/>
              </a:rPr>
              <a:t>. You can then practice writing them as well as an extra challenge</a:t>
            </a:r>
            <a:r>
              <a:rPr lang="en-US" sz="1400" dirty="0">
                <a:solidFill>
                  <a:schemeClr val="tx1"/>
                </a:solidFill>
                <a:latin typeface="SassoonPrimaryInfant" pitchFamily="2" charset="0"/>
                <a:sym typeface="Arial"/>
              </a:rPr>
              <a:t>.</a:t>
            </a:r>
          </a:p>
        </p:txBody>
      </p:sp>
      <p:pic>
        <p:nvPicPr>
          <p:cNvPr id="11" name="Picture 10">
            <a:extLst>
              <a:ext uri="{FF2B5EF4-FFF2-40B4-BE49-F238E27FC236}">
                <a16:creationId xmlns:a16="http://schemas.microsoft.com/office/drawing/2014/main" id="{C81AFB01-9712-4F1D-9981-F2F84E1EB353}"/>
              </a:ext>
            </a:extLst>
          </p:cNvPr>
          <p:cNvPicPr>
            <a:picLocks noChangeAspect="1"/>
          </p:cNvPicPr>
          <p:nvPr/>
        </p:nvPicPr>
        <p:blipFill>
          <a:blip r:embed="rId2"/>
          <a:stretch>
            <a:fillRect/>
          </a:stretch>
        </p:blipFill>
        <p:spPr>
          <a:xfrm>
            <a:off x="226752" y="1138694"/>
            <a:ext cx="5693076" cy="5481961"/>
          </a:xfrm>
          <a:prstGeom prst="rect">
            <a:avLst/>
          </a:prstGeom>
        </p:spPr>
      </p:pic>
      <p:pic>
        <p:nvPicPr>
          <p:cNvPr id="13" name="Picture 12">
            <a:extLst>
              <a:ext uri="{FF2B5EF4-FFF2-40B4-BE49-F238E27FC236}">
                <a16:creationId xmlns:a16="http://schemas.microsoft.com/office/drawing/2014/main" id="{BF41B811-9368-49C3-B81D-358E98F4BCBC}"/>
              </a:ext>
            </a:extLst>
          </p:cNvPr>
          <p:cNvPicPr>
            <a:picLocks noChangeAspect="1"/>
          </p:cNvPicPr>
          <p:nvPr/>
        </p:nvPicPr>
        <p:blipFill>
          <a:blip r:embed="rId3"/>
          <a:stretch>
            <a:fillRect/>
          </a:stretch>
        </p:blipFill>
        <p:spPr>
          <a:xfrm>
            <a:off x="6096000" y="1138694"/>
            <a:ext cx="5693076" cy="5516929"/>
          </a:xfrm>
          <a:prstGeom prst="rect">
            <a:avLst/>
          </a:prstGeom>
        </p:spPr>
      </p:pic>
    </p:spTree>
    <p:extLst>
      <p:ext uri="{BB962C8B-B14F-4D97-AF65-F5344CB8AC3E}">
        <p14:creationId xmlns:p14="http://schemas.microsoft.com/office/powerpoint/2010/main" val="4007559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8930" y="268922"/>
            <a:ext cx="10515600" cy="1500187"/>
          </a:xfrm>
        </p:spPr>
        <p:txBody>
          <a:bodyPr/>
          <a:lstStyle/>
          <a:p>
            <a:r>
              <a:rPr lang="en-US" b="1" u="sng" dirty="0">
                <a:solidFill>
                  <a:schemeClr val="tx1"/>
                </a:solidFill>
                <a:latin typeface="SassoonPrimaryInfant" pitchFamily="2" charset="0"/>
              </a:rPr>
              <a:t>Makaton Signs of the week: </a:t>
            </a:r>
            <a:endParaRPr lang="en-GB" b="1" u="sng" dirty="0">
              <a:solidFill>
                <a:schemeClr val="tx1"/>
              </a:solidFill>
              <a:latin typeface="SassoonPrimaryInfant" pitchFamily="2" charset="0"/>
            </a:endParaRPr>
          </a:p>
        </p:txBody>
      </p:sp>
      <p:pic>
        <p:nvPicPr>
          <p:cNvPr id="8" name="Picture 7">
            <a:extLst>
              <a:ext uri="{FF2B5EF4-FFF2-40B4-BE49-F238E27FC236}">
                <a16:creationId xmlns:a16="http://schemas.microsoft.com/office/drawing/2014/main" id="{B5F5D1A0-AC13-400C-872E-907D9B114CE6}"/>
              </a:ext>
            </a:extLst>
          </p:cNvPr>
          <p:cNvPicPr>
            <a:picLocks noChangeAspect="1"/>
          </p:cNvPicPr>
          <p:nvPr/>
        </p:nvPicPr>
        <p:blipFill>
          <a:blip r:embed="rId3"/>
          <a:stretch>
            <a:fillRect/>
          </a:stretch>
        </p:blipFill>
        <p:spPr>
          <a:xfrm>
            <a:off x="1144722" y="882699"/>
            <a:ext cx="9902556" cy="5975301"/>
          </a:xfrm>
          <a:prstGeom prst="rect">
            <a:avLst/>
          </a:prstGeom>
        </p:spPr>
      </p:pic>
    </p:spTree>
    <p:extLst>
      <p:ext uri="{BB962C8B-B14F-4D97-AF65-F5344CB8AC3E}">
        <p14:creationId xmlns:p14="http://schemas.microsoft.com/office/powerpoint/2010/main" val="73844816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815</TotalTime>
  <Words>943</Words>
  <Application>Microsoft Office PowerPoint</Application>
  <PresentationFormat>Widescreen</PresentationFormat>
  <Paragraphs>68</Paragraphs>
  <Slides>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Georgia Pro Light</vt:lpstr>
      <vt:lpstr>SassoonPrimaryInfant</vt:lpstr>
      <vt:lpstr>Office Theme</vt:lpstr>
      <vt:lpstr>PowerPoint Presentation</vt:lpstr>
      <vt:lpstr>PowerPoint Presentation</vt:lpstr>
      <vt:lpstr>    Phonics: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Gavin Storey</dc:creator>
  <cp:lastModifiedBy>Gavin Storey</cp:lastModifiedBy>
  <cp:revision>67</cp:revision>
  <dcterms:created xsi:type="dcterms:W3CDTF">2021-01-20T20:04:31Z</dcterms:created>
  <dcterms:modified xsi:type="dcterms:W3CDTF">2021-01-31T19:41:59Z</dcterms:modified>
</cp:coreProperties>
</file>