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B45A-ABC3-4A4B-82B0-C4CDBEF13F9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DCCBD-6A3B-4002-BB2E-40C2760EE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43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148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10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28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00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3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0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04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0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00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93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985-C23A-4C87-AF64-6E617209B80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BAD0-5AC9-4A52-B952-2E5EEE67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35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lassroom.thenational.academy/lessons/making-appropriate-estimates-of-length-by-comparing-69hk8c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classroom.thenational.academy/lessons/measuring-length-and-drawing-lines-of-a-given-length-in-mixed-units-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lassroom.thenational.academy/lessons/measuring-lengths-to-the-nearest-cm-or-mm-65k64d" TargetMode="External"/><Relationship Id="rId5" Type="http://schemas.openxmlformats.org/officeDocument/2006/relationships/hyperlink" Target="https://content.twinkl.co.uk/resource/9f/9e/t2-e-5027--uks2-character-description-checklist-_ver_1.pdf?__token__=exp=1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jssisdubai.com/DOCUMENT/UPLOADED/CHARLIEANDTHECHOCOLATEFACTORY.PDF" TargetMode="External"/><Relationship Id="rId9" Type="http://schemas.openxmlformats.org/officeDocument/2006/relationships/hyperlink" Target="https://classroom.thenational.academy/lessons/length-and-measurement-application-ccr68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60" y="107144"/>
            <a:ext cx="11902439" cy="106159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0195835" y="152737"/>
            <a:ext cx="1646216" cy="1284855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81771" tIns="81771" rIns="81771" bIns="81771" anchor="t" anchorCtr="0">
            <a:noAutofit/>
          </a:bodyPr>
          <a:lstStyle/>
          <a:p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Add your photos and videos onto </a:t>
            </a:r>
            <a:r>
              <a:rPr lang="en-GB" sz="1600" dirty="0" smtClean="0">
                <a:latin typeface="Comic Sans MS"/>
                <a:ea typeface="Comic Sans MS"/>
                <a:cs typeface="Comic Sans MS"/>
                <a:sym typeface="Comic Sans MS"/>
              </a:rPr>
              <a:t>DOJO. 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79575" y="285356"/>
            <a:ext cx="6018169" cy="659523"/>
          </a:xfrm>
          <a:prstGeom prst="rect">
            <a:avLst/>
          </a:prstGeom>
          <a:solidFill>
            <a:srgbClr val="FFE59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895" tIns="101895" rIns="101895" bIns="101895" anchor="t" anchorCtr="0">
            <a:noAutofit/>
          </a:bodyPr>
          <a:lstStyle/>
          <a:p>
            <a:r>
              <a:rPr lang="en-GB" sz="1500" dirty="0">
                <a:latin typeface="Comic Sans MS"/>
                <a:ea typeface="Comic Sans MS"/>
                <a:cs typeface="Comic Sans MS"/>
                <a:sym typeface="Comic Sans MS"/>
              </a:rPr>
              <a:t>My Home Learning </a:t>
            </a:r>
            <a:r>
              <a:rPr lang="en-GB" sz="1500" dirty="0" smtClean="0">
                <a:latin typeface="Comic Sans MS"/>
                <a:ea typeface="Comic Sans MS"/>
                <a:cs typeface="Comic Sans MS"/>
                <a:sym typeface="Comic Sans MS"/>
              </a:rPr>
              <a:t>Grid</a:t>
            </a:r>
            <a:r>
              <a:rPr lang="en-GB" sz="1500" dirty="0">
                <a:latin typeface="Comic Sans MS"/>
                <a:ea typeface="Comic Sans MS"/>
                <a:cs typeface="Comic Sans MS"/>
                <a:sym typeface="Comic Sans MS"/>
              </a:rPr>
              <a:t>: Week beginning</a:t>
            </a:r>
            <a:r>
              <a:rPr lang="en-GB" sz="1500" dirty="0" smtClean="0"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GB" sz="1500" dirty="0" smtClean="0">
                <a:latin typeface="Comic Sans MS"/>
                <a:ea typeface="Comic Sans MS"/>
                <a:cs typeface="Comic Sans MS"/>
                <a:sym typeface="Comic Sans MS"/>
              </a:rPr>
              <a:t>18.1.2021</a:t>
            </a:r>
            <a:endParaRPr sz="15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316" y="1285018"/>
            <a:ext cx="8133529" cy="513470"/>
          </a:xfrm>
          <a:prstGeom prst="rect">
            <a:avLst/>
          </a:prstGeom>
          <a:noFill/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  <a:latin typeface="SassoonPrimaryInfant" pitchFamily="2" charset="0"/>
              </a:rPr>
              <a:t>This </a:t>
            </a:r>
            <a:r>
              <a:rPr lang="en-GB" sz="1400" b="1" dirty="0" smtClean="0">
                <a:solidFill>
                  <a:srgbClr val="0070C0"/>
                </a:solidFill>
                <a:latin typeface="SassoonPrimaryInfant" pitchFamily="2" charset="0"/>
              </a:rPr>
              <a:t>weeks tasks will relate to the story of Charlie and the Chocolate Factory.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SassoonPrimaryInfant" pitchFamily="2" charset="0"/>
              </a:rPr>
              <a:t> </a:t>
            </a:r>
            <a:r>
              <a:rPr lang="en-GB" sz="1400" b="1" dirty="0" smtClean="0">
                <a:solidFill>
                  <a:srgbClr val="C00000"/>
                </a:solidFill>
                <a:latin typeface="SassoonPrimaryInfant" pitchFamily="2" charset="0"/>
              </a:rPr>
              <a:t>REMEMBER TO READ USING BUG CLUB</a:t>
            </a:r>
            <a:endParaRPr lang="en-GB" sz="1400" b="1" dirty="0">
              <a:solidFill>
                <a:srgbClr val="C00000"/>
              </a:solidFill>
              <a:latin typeface="SassoonPrimaryInfant" pitchFamily="2" charset="0"/>
            </a:endParaRPr>
          </a:p>
        </p:txBody>
      </p:sp>
      <p:sp>
        <p:nvSpPr>
          <p:cNvPr id="3" name="AutoShape 2" descr="Recycling Crafts for Kids | Junk Modelling"/>
          <p:cNvSpPr>
            <a:spLocks noChangeAspect="1" noChangeArrowheads="1"/>
          </p:cNvSpPr>
          <p:nvPr/>
        </p:nvSpPr>
        <p:spPr bwMode="auto">
          <a:xfrm>
            <a:off x="1657054" y="-137614"/>
            <a:ext cx="260675" cy="29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1784" tIns="40892" rIns="81784" bIns="40892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Pirate treasure map hand drawn Royalty Free Vector Image"/>
          <p:cNvSpPr>
            <a:spLocks noChangeAspect="1" noChangeArrowheads="1"/>
          </p:cNvSpPr>
          <p:nvPr/>
        </p:nvSpPr>
        <p:spPr bwMode="auto">
          <a:xfrm>
            <a:off x="1787392" y="7562"/>
            <a:ext cx="260675" cy="29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1784" tIns="40892" rIns="81784" bIns="40892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5" descr="File:Skull &amp; crossbones.svg - Wikipedia"/>
          <p:cNvSpPr>
            <a:spLocks noChangeAspect="1" noChangeArrowheads="1"/>
          </p:cNvSpPr>
          <p:nvPr/>
        </p:nvSpPr>
        <p:spPr bwMode="auto">
          <a:xfrm>
            <a:off x="1917729" y="152737"/>
            <a:ext cx="260675" cy="29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1784" tIns="40892" rIns="81784" bIns="40892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31583" y="1832779"/>
            <a:ext cx="3490415" cy="41760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>
                <a:solidFill>
                  <a:srgbClr val="FF0000"/>
                </a:solidFill>
                <a:latin typeface="SassoonPrimaryInfant" pitchFamily="2" charset="0"/>
              </a:rPr>
              <a:t>Task </a:t>
            </a:r>
            <a:r>
              <a:rPr lang="en-GB" sz="1400" b="1" u="sng" dirty="0" smtClean="0">
                <a:solidFill>
                  <a:srgbClr val="FF0000"/>
                </a:solidFill>
                <a:latin typeface="SassoonPrimaryInfant" pitchFamily="2" charset="0"/>
              </a:rPr>
              <a:t>1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SassoonPrimaryInfant" pitchFamily="2" charset="0"/>
              </a:rPr>
              <a:t>Download Charlie and the chocolate factory PDF.</a:t>
            </a:r>
          </a:p>
          <a:p>
            <a:r>
              <a:rPr lang="en-GB" sz="1400" u="sng" dirty="0">
                <a:hlinkClick r:id="rId4"/>
              </a:rPr>
              <a:t>http://jssisdubai.com/DOCUMENT/UPLOADED/CHARLIEANDTHECHOCOLATEFACTORY.PDF</a:t>
            </a:r>
            <a:endParaRPr lang="en-GB" sz="1400" dirty="0"/>
          </a:p>
          <a:p>
            <a:r>
              <a:rPr lang="en-US" sz="1400" dirty="0" smtClean="0">
                <a:solidFill>
                  <a:srgbClr val="FF0000"/>
                </a:solidFill>
                <a:latin typeface="SassoonPrimaryInfant" pitchFamily="2" charset="0"/>
              </a:rPr>
              <a:t>Think of some words to describe Charlie Bucket . </a:t>
            </a:r>
            <a:r>
              <a:rPr lang="en-US" sz="1400" dirty="0" smtClean="0">
                <a:solidFill>
                  <a:srgbClr val="FF0000"/>
                </a:solidFill>
                <a:latin typeface="SassoonPrimaryInfant" pitchFamily="2" charset="0"/>
              </a:rPr>
              <a:t>Write some sentences about what kind of boy he was. Poor, kind, caring etc. Using information from the story explain how you know this. </a:t>
            </a:r>
          </a:p>
          <a:p>
            <a:r>
              <a:rPr lang="en-US" sz="1400" b="1" u="sng" dirty="0">
                <a:solidFill>
                  <a:srgbClr val="FF0000"/>
                </a:solidFill>
                <a:latin typeface="SassoonPrimaryInfant" pitchFamily="2" charset="0"/>
                <a:hlinkClick r:id="rId5"/>
              </a:rPr>
              <a:t>https://content.twinkl.co.uk/resource/9f/9e/t2-e-5027--uks2-character-description-checklist-_ver_1.pdf?__token__=</a:t>
            </a:r>
            <a:r>
              <a:rPr lang="en-US" sz="1400" b="1" u="sng" dirty="0" smtClean="0">
                <a:solidFill>
                  <a:srgbClr val="FF0000"/>
                </a:solidFill>
                <a:latin typeface="SassoonPrimaryInfant" pitchFamily="2" charset="0"/>
                <a:hlinkClick r:id="rId5"/>
              </a:rPr>
              <a:t>exp=1</a:t>
            </a:r>
            <a:endParaRPr lang="en-US" sz="1400" b="1" u="sng" dirty="0" smtClean="0">
              <a:solidFill>
                <a:srgbClr val="FF0000"/>
              </a:solidFill>
              <a:latin typeface="SassoonPrimaryInfant" pitchFamily="2" charset="0"/>
            </a:endParaRPr>
          </a:p>
          <a:p>
            <a:r>
              <a:rPr lang="en-US" sz="1400" b="1" u="sng" dirty="0" smtClean="0">
                <a:solidFill>
                  <a:srgbClr val="FF0000"/>
                </a:solidFill>
                <a:latin typeface="SassoonPrimaryInfant" pitchFamily="2" charset="0"/>
              </a:rPr>
              <a:t>DEVELOPING READING</a:t>
            </a:r>
          </a:p>
          <a:p>
            <a:r>
              <a:rPr lang="en-US" sz="1400" b="1" u="sng" dirty="0" smtClean="0">
                <a:solidFill>
                  <a:srgbClr val="0070C0"/>
                </a:solidFill>
                <a:latin typeface="SassoonPrimaryInfant" pitchFamily="2" charset="0"/>
              </a:rPr>
              <a:t>https</a:t>
            </a:r>
            <a:r>
              <a:rPr lang="en-US" sz="1400" b="1" u="sng" dirty="0">
                <a:solidFill>
                  <a:srgbClr val="0070C0"/>
                </a:solidFill>
                <a:latin typeface="SassoonPrimaryInfant" pitchFamily="2" charset="0"/>
              </a:rPr>
              <a:t>://classroom.thenational.academy/lessons/to-develop-reading-for-pleasure-cgukgt</a:t>
            </a:r>
            <a:endParaRPr lang="en-US" sz="1400" b="1" u="sng" dirty="0" smtClean="0">
              <a:solidFill>
                <a:srgbClr val="0070C0"/>
              </a:solidFill>
              <a:latin typeface="SassoonPrimaryInfant" pitchFamily="2" charset="0"/>
            </a:endParaRPr>
          </a:p>
          <a:p>
            <a:endParaRPr lang="en-US" sz="1400" b="1" u="sng" dirty="0">
              <a:solidFill>
                <a:srgbClr val="FF0000"/>
              </a:solidFill>
              <a:latin typeface="SassoonPrimaryInfant" pitchFamily="2" charset="0"/>
            </a:endParaRPr>
          </a:p>
          <a:p>
            <a:endParaRPr lang="en-GB" sz="1400" b="1" u="sng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22000" y="1813298"/>
            <a:ext cx="3614522" cy="57456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pPr algn="ctr"/>
            <a:r>
              <a:rPr lang="en-GB" sz="1600" b="1" u="sng" dirty="0" smtClean="0">
                <a:solidFill>
                  <a:srgbClr val="00B050"/>
                </a:solidFill>
                <a:latin typeface="SassoonPrimaryInfant" pitchFamily="2" charset="0"/>
              </a:rPr>
              <a:t>SPELLINGS TO BE TESTED</a:t>
            </a:r>
            <a:endParaRPr lang="en-GB" sz="1600" b="1" u="sng" dirty="0" smtClean="0">
              <a:solidFill>
                <a:srgbClr val="00B050"/>
              </a:solidFill>
              <a:latin typeface="SassoonPrimaryInfant" pitchFamily="2" charset="0"/>
            </a:endParaRPr>
          </a:p>
          <a:p>
            <a:pPr algn="ctr"/>
            <a:endParaRPr lang="en-GB" sz="1600" b="1" u="sng" dirty="0" smtClean="0">
              <a:solidFill>
                <a:srgbClr val="00B050"/>
              </a:solidFill>
              <a:latin typeface="SassoonPrimaryInfant" pitchFamily="2" charset="0"/>
            </a:endParaRPr>
          </a:p>
          <a:p>
            <a:pPr algn="ctr"/>
            <a:endParaRPr lang="en-GB" sz="1600" b="1" u="sng" dirty="0">
              <a:solidFill>
                <a:srgbClr val="00B050"/>
              </a:solidFill>
              <a:latin typeface="SassoonPrimaryInfant" pitchFamily="2" charset="0"/>
            </a:endParaRPr>
          </a:p>
          <a:p>
            <a:endParaRPr lang="en-US" sz="1400" dirty="0" smtClean="0">
              <a:latin typeface="SassoonPrimaryInfant" pitchFamily="2" charset="0"/>
            </a:endParaRPr>
          </a:p>
          <a:p>
            <a:endParaRPr lang="en-US" sz="1400" dirty="0">
              <a:latin typeface="SassoonPrimaryInfant" pitchFamily="2" charset="0"/>
            </a:endParaRPr>
          </a:p>
          <a:p>
            <a:endParaRPr lang="en-US" sz="1400" dirty="0" smtClean="0">
              <a:latin typeface="SassoonPrimaryInfant" pitchFamily="2" charset="0"/>
            </a:endParaRPr>
          </a:p>
          <a:p>
            <a:endParaRPr lang="en-US" sz="1400" dirty="0">
              <a:latin typeface="SassoonPrimaryInfant" pitchFamily="2" charset="0"/>
            </a:endParaRPr>
          </a:p>
          <a:p>
            <a:endParaRPr lang="en-US" sz="1400" dirty="0" smtClean="0">
              <a:latin typeface="SassoonPrimaryInfant" pitchFamily="2" charset="0"/>
            </a:endParaRPr>
          </a:p>
          <a:p>
            <a:endParaRPr lang="en-US" sz="1400" dirty="0">
              <a:latin typeface="SassoonPrimaryInfant" pitchFamily="2" charset="0"/>
            </a:endParaRPr>
          </a:p>
          <a:p>
            <a:endParaRPr lang="en-US" sz="1400" dirty="0" smtClean="0">
              <a:latin typeface="SassoonPrimaryInfant" pitchFamily="2" charset="0"/>
            </a:endParaRPr>
          </a:p>
          <a:p>
            <a:endParaRPr lang="en-US" sz="1400" dirty="0">
              <a:latin typeface="SassoonPrimaryInfant" pitchFamily="2" charset="0"/>
            </a:endParaRPr>
          </a:p>
          <a:p>
            <a:endParaRPr lang="en-US" sz="1400" dirty="0" smtClean="0">
              <a:latin typeface="SassoonPrimaryInfant" pitchFamily="2" charset="0"/>
            </a:endParaRPr>
          </a:p>
          <a:p>
            <a:endParaRPr lang="en-US" sz="1400" dirty="0">
              <a:latin typeface="SassoonPrimaryInfant" pitchFamily="2" charset="0"/>
            </a:endParaRPr>
          </a:p>
          <a:p>
            <a:endParaRPr lang="en-US" sz="1400" dirty="0" smtClean="0">
              <a:latin typeface="SassoonPrimaryInfant" pitchFamily="2" charset="0"/>
            </a:endParaRPr>
          </a:p>
          <a:p>
            <a:endParaRPr lang="en-US" sz="1400" dirty="0">
              <a:latin typeface="SassoonPrimaryInfant" pitchFamily="2" charset="0"/>
            </a:endParaRPr>
          </a:p>
          <a:p>
            <a:endParaRPr lang="en-US" sz="1400" dirty="0">
              <a:latin typeface="SassoonPrimaryInfant" pitchFamily="2" charset="0"/>
            </a:endParaRPr>
          </a:p>
          <a:p>
            <a:r>
              <a:rPr lang="en-US" sz="1400" dirty="0" smtClean="0">
                <a:latin typeface="SassoonPrimaryInfant" pitchFamily="2" charset="0"/>
              </a:rPr>
              <a:t>Spelling tasks HOMOPHONES</a:t>
            </a:r>
          </a:p>
          <a:p>
            <a:r>
              <a:rPr lang="en-US" sz="1400" b="1" u="sng" dirty="0" smtClean="0">
                <a:solidFill>
                  <a:srgbClr val="0070C0"/>
                </a:solidFill>
                <a:latin typeface="SassoonPrimaryInfant" pitchFamily="2" charset="0"/>
              </a:rPr>
              <a:t>https</a:t>
            </a:r>
            <a:r>
              <a:rPr lang="en-US" sz="1400" b="1" u="sng" dirty="0">
                <a:solidFill>
                  <a:srgbClr val="0070C0"/>
                </a:solidFill>
                <a:latin typeface="SassoonPrimaryInfant" pitchFamily="2" charset="0"/>
              </a:rPr>
              <a:t>://classroom.thenational.academy/lessons/to-investigate-homophones-60vp2d</a:t>
            </a:r>
            <a:endParaRPr lang="en-US" sz="1400" b="1" u="sng" dirty="0" smtClean="0">
              <a:solidFill>
                <a:srgbClr val="0070C0"/>
              </a:solidFill>
              <a:latin typeface="SassoonPrimaryInfant" pitchFamily="2" charset="0"/>
            </a:endParaRPr>
          </a:p>
          <a:p>
            <a:endParaRPr lang="en-US" sz="1400" dirty="0" smtClean="0">
              <a:latin typeface="SassoonPrimaryInfant" pitchFamily="2" charset="0"/>
            </a:endParaRPr>
          </a:p>
          <a:p>
            <a:r>
              <a:rPr lang="en-US" sz="1400" b="1" u="sng" dirty="0">
                <a:solidFill>
                  <a:srgbClr val="0070C0"/>
                </a:solidFill>
                <a:latin typeface="SassoonPrimaryInfant" pitchFamily="2" charset="0"/>
              </a:rPr>
              <a:t>https://classroom.thenational.academy/lessons/to-practise-and-apply-knowledge-of-homophones-including-test-ccv3ac</a:t>
            </a:r>
            <a:endParaRPr lang="en-US" sz="1400" b="1" u="sng" dirty="0">
              <a:solidFill>
                <a:srgbClr val="0070C0"/>
              </a:solidFill>
              <a:latin typeface="SassoonPrimaryInfant" pitchFamily="2" charset="0"/>
            </a:endParaRPr>
          </a:p>
          <a:p>
            <a:endParaRPr lang="en-US" sz="1400" dirty="0" smtClean="0">
              <a:latin typeface="SassoonPrimaryInfant" pitchFamily="2" charset="0"/>
            </a:endParaRPr>
          </a:p>
          <a:p>
            <a:endParaRPr lang="en-US" sz="1400" dirty="0" smtClean="0">
              <a:latin typeface="SassoonPrimaryInfant" pitchFamily="2" charset="0"/>
            </a:endParaRPr>
          </a:p>
          <a:p>
            <a:endParaRPr lang="en-US" sz="1200" b="1" u="sng" dirty="0" smtClean="0">
              <a:latin typeface="SassoonPrimaryInfant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36523" y="1832779"/>
            <a:ext cx="4061996" cy="4760786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600" b="1" u="sng" dirty="0">
                <a:solidFill>
                  <a:srgbClr val="FF33CC"/>
                </a:solidFill>
                <a:latin typeface="SassoonPrimaryInfant" pitchFamily="2" charset="0"/>
              </a:rPr>
              <a:t>Maths </a:t>
            </a:r>
            <a:r>
              <a:rPr lang="en-GB" sz="1600" b="1" u="sng" dirty="0" smtClean="0">
                <a:solidFill>
                  <a:srgbClr val="FF33CC"/>
                </a:solidFill>
                <a:latin typeface="SassoonPrimaryInfant" pitchFamily="2" charset="0"/>
              </a:rPr>
              <a:t>Activities</a:t>
            </a:r>
          </a:p>
          <a:p>
            <a:r>
              <a:rPr lang="en-US" sz="1600" b="1" u="sng" dirty="0" smtClean="0">
                <a:solidFill>
                  <a:srgbClr val="FF33CC"/>
                </a:solidFill>
                <a:latin typeface="SassoonPrimaryInfant" pitchFamily="2" charset="0"/>
              </a:rPr>
              <a:t>Measuring lengths to the nearest cm</a:t>
            </a:r>
          </a:p>
          <a:p>
            <a:r>
              <a:rPr lang="en-GB" sz="1600" b="1" u="sng" dirty="0">
                <a:solidFill>
                  <a:srgbClr val="FF33CC"/>
                </a:solidFill>
                <a:latin typeface="SassoonPrimaryInfant" pitchFamily="2" charset="0"/>
                <a:hlinkClick r:id="rId6"/>
              </a:rPr>
              <a:t>https://</a:t>
            </a:r>
            <a:r>
              <a:rPr lang="en-GB" sz="1600" b="1" u="sng" dirty="0" smtClean="0">
                <a:solidFill>
                  <a:srgbClr val="FF33CC"/>
                </a:solidFill>
                <a:latin typeface="SassoonPrimaryInfant" pitchFamily="2" charset="0"/>
                <a:hlinkClick r:id="rId6"/>
              </a:rPr>
              <a:t>classroom.thenational.academy/lessons/measuring-lengths-to-the-nearest-cm-or-mm-65k64d</a:t>
            </a:r>
            <a:endParaRPr lang="en-GB" sz="1600" b="1" u="sng" dirty="0">
              <a:solidFill>
                <a:srgbClr val="FF33CC"/>
              </a:solidFill>
              <a:latin typeface="SassoonPrimaryInfant" pitchFamily="2" charset="0"/>
            </a:endParaRPr>
          </a:p>
          <a:p>
            <a:r>
              <a:rPr lang="en-US" sz="1600" b="1" u="sng" dirty="0" smtClean="0">
                <a:solidFill>
                  <a:srgbClr val="FF33CC"/>
                </a:solidFill>
                <a:latin typeface="SassoonPrimaryInfant" pitchFamily="2" charset="0"/>
              </a:rPr>
              <a:t>Measuring lengths in mixed units</a:t>
            </a:r>
          </a:p>
          <a:p>
            <a:r>
              <a:rPr lang="en-GB" sz="1600" b="1" u="sng" dirty="0">
                <a:solidFill>
                  <a:srgbClr val="FF33CC"/>
                </a:solidFill>
                <a:latin typeface="SassoonPrimaryInfant" pitchFamily="2" charset="0"/>
                <a:hlinkClick r:id="rId7"/>
              </a:rPr>
              <a:t>https://</a:t>
            </a:r>
            <a:r>
              <a:rPr lang="en-GB" sz="1600" b="1" u="sng" dirty="0" smtClean="0">
                <a:solidFill>
                  <a:srgbClr val="FF33CC"/>
                </a:solidFill>
                <a:latin typeface="SassoonPrimaryInfant" pitchFamily="2" charset="0"/>
                <a:hlinkClick r:id="rId7"/>
              </a:rPr>
              <a:t>classroom.thenational.academy/lessons/measuring-length-and-drawing-lines-of-a-given-length-in-mixed-units-6</a:t>
            </a:r>
            <a:endParaRPr lang="en-GB" sz="1600" b="1" u="sng" dirty="0" smtClean="0">
              <a:solidFill>
                <a:srgbClr val="FF33CC"/>
              </a:solidFill>
              <a:latin typeface="SassoonPrimaryInfant" pitchFamily="2" charset="0"/>
            </a:endParaRPr>
          </a:p>
          <a:p>
            <a:r>
              <a:rPr lang="en-US" sz="1600" b="1" u="sng" dirty="0" smtClean="0">
                <a:solidFill>
                  <a:srgbClr val="FF33CC"/>
                </a:solidFill>
                <a:latin typeface="SassoonPrimaryInfant" pitchFamily="2" charset="0"/>
              </a:rPr>
              <a:t>Estimating length</a:t>
            </a:r>
          </a:p>
          <a:p>
            <a:r>
              <a:rPr lang="en-GB" sz="1600" b="1" u="sng" dirty="0">
                <a:solidFill>
                  <a:srgbClr val="FF33CC"/>
                </a:solidFill>
                <a:latin typeface="SassoonPrimaryInfant" pitchFamily="2" charset="0"/>
                <a:hlinkClick r:id="rId8"/>
              </a:rPr>
              <a:t>https://</a:t>
            </a:r>
            <a:r>
              <a:rPr lang="en-GB" sz="1600" b="1" u="sng" dirty="0" smtClean="0">
                <a:solidFill>
                  <a:srgbClr val="FF33CC"/>
                </a:solidFill>
                <a:latin typeface="SassoonPrimaryInfant" pitchFamily="2" charset="0"/>
                <a:hlinkClick r:id="rId8"/>
              </a:rPr>
              <a:t>classroom.thenational.academy/lessons/making-appropriate-estimates-of-length-by-comparing-69hk8c</a:t>
            </a:r>
            <a:endParaRPr lang="en-GB" sz="1600" b="1" u="sng" dirty="0" smtClean="0">
              <a:solidFill>
                <a:srgbClr val="FF33CC"/>
              </a:solidFill>
              <a:latin typeface="SassoonPrimaryInfant" pitchFamily="2" charset="0"/>
            </a:endParaRPr>
          </a:p>
          <a:p>
            <a:r>
              <a:rPr lang="en-US" sz="1600" b="1" u="sng" dirty="0" err="1" smtClean="0">
                <a:solidFill>
                  <a:srgbClr val="FF33CC"/>
                </a:solidFill>
                <a:latin typeface="SassoonPrimaryInfant" pitchFamily="2" charset="0"/>
              </a:rPr>
              <a:t>Lenghth</a:t>
            </a:r>
            <a:r>
              <a:rPr lang="en-US" sz="1600" b="1" u="sng" dirty="0" smtClean="0">
                <a:solidFill>
                  <a:srgbClr val="FF33CC"/>
                </a:solidFill>
                <a:latin typeface="SassoonPrimaryInfant" pitchFamily="2" charset="0"/>
              </a:rPr>
              <a:t> and measurement application</a:t>
            </a:r>
          </a:p>
          <a:p>
            <a:r>
              <a:rPr lang="en-GB" sz="1600" b="1" u="sng" dirty="0">
                <a:solidFill>
                  <a:srgbClr val="FF33CC"/>
                </a:solidFill>
                <a:latin typeface="SassoonPrimaryInfant" pitchFamily="2" charset="0"/>
                <a:hlinkClick r:id="rId9"/>
              </a:rPr>
              <a:t>https://</a:t>
            </a:r>
            <a:r>
              <a:rPr lang="en-GB" sz="1600" b="1" u="sng" dirty="0" smtClean="0">
                <a:solidFill>
                  <a:srgbClr val="FF33CC"/>
                </a:solidFill>
                <a:latin typeface="SassoonPrimaryInfant" pitchFamily="2" charset="0"/>
                <a:hlinkClick r:id="rId9"/>
              </a:rPr>
              <a:t>classroom.thenational.academy/lessons/length-and-measurement-application-ccr68e</a:t>
            </a:r>
            <a:endParaRPr lang="en-GB" sz="1600" b="1" u="sng" dirty="0" smtClean="0">
              <a:solidFill>
                <a:srgbClr val="FF33CC"/>
              </a:solidFill>
              <a:latin typeface="SassoonPrimaryInfant" pitchFamily="2" charset="0"/>
            </a:endParaRPr>
          </a:p>
          <a:p>
            <a:endParaRPr lang="en-GB" sz="1600" b="1" u="sng" dirty="0" smtClean="0">
              <a:solidFill>
                <a:srgbClr val="FF33CC"/>
              </a:solidFill>
              <a:latin typeface="SassoonPrimaryInfant" pitchFamily="2" charset="0"/>
            </a:endParaRPr>
          </a:p>
          <a:p>
            <a:endParaRPr lang="en-GB" sz="1600" b="1" u="sng" dirty="0">
              <a:solidFill>
                <a:srgbClr val="FF33CC"/>
              </a:solidFill>
              <a:latin typeface="SassoonPrimaryInfan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36521" y="6120604"/>
            <a:ext cx="4061997" cy="159068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US" sz="1400" b="1" u="sng" dirty="0" smtClean="0">
                <a:solidFill>
                  <a:srgbClr val="7030A0"/>
                </a:solidFill>
                <a:latin typeface="SassoonPrimaryInfant" pitchFamily="2" charset="0"/>
              </a:rPr>
              <a:t>Year 3 Target Task</a:t>
            </a:r>
          </a:p>
          <a:p>
            <a:r>
              <a:rPr lang="en-US" sz="1400" b="1" u="sng" dirty="0" smtClean="0">
                <a:solidFill>
                  <a:srgbClr val="7030A0"/>
                </a:solidFill>
                <a:latin typeface="SassoonPrimaryInfant" pitchFamily="2" charset="0"/>
              </a:rPr>
              <a:t>Explore types of sentences</a:t>
            </a:r>
            <a:endParaRPr lang="en-GB" sz="1400" b="1" u="sng" dirty="0" smtClean="0">
              <a:solidFill>
                <a:srgbClr val="7030A0"/>
              </a:solidFill>
              <a:latin typeface="SassoonPrimaryInfant" pitchFamily="2" charset="0"/>
            </a:endParaRPr>
          </a:p>
          <a:p>
            <a:r>
              <a:rPr lang="en-GB" sz="1400" b="1" u="sng" dirty="0" smtClean="0">
                <a:solidFill>
                  <a:srgbClr val="7030A0"/>
                </a:solidFill>
                <a:latin typeface="SassoonPrimaryInfant" pitchFamily="2" charset="0"/>
              </a:rPr>
              <a:t>https</a:t>
            </a:r>
            <a:r>
              <a:rPr lang="en-GB" sz="1400" b="1" u="sng" dirty="0">
                <a:solidFill>
                  <a:srgbClr val="7030A0"/>
                </a:solidFill>
                <a:latin typeface="SassoonPrimaryInfant" pitchFamily="2" charset="0"/>
              </a:rPr>
              <a:t>://classroom.thenational.academy/lessons/to-revise-our-understanding-of-simple-compound-and-complex-sentences-74t64d</a:t>
            </a:r>
            <a:endParaRPr lang="en-GB" sz="1400" b="1" u="sng" dirty="0">
              <a:solidFill>
                <a:srgbClr val="7030A0"/>
              </a:solidFill>
              <a:latin typeface="SassoonPrimaryInfant" pitchFamily="2" charset="0"/>
            </a:endParaRPr>
          </a:p>
          <a:p>
            <a:endParaRPr lang="en-GB" sz="1400" b="1" u="sng" dirty="0" smtClean="0">
              <a:solidFill>
                <a:srgbClr val="7030A0"/>
              </a:solidFill>
              <a:latin typeface="SassoonPrimaryInfant" pitchFamily="2" charset="0"/>
            </a:endParaRPr>
          </a:p>
          <a:p>
            <a:endParaRPr lang="en-GB" sz="1400" b="1" u="sng" dirty="0">
              <a:solidFill>
                <a:srgbClr val="7030A0"/>
              </a:solidFill>
              <a:latin typeface="SassoonPrimaryInfant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858" y="5756147"/>
            <a:ext cx="3490415" cy="728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SassoonPrimaryInfant" pitchFamily="2" charset="0"/>
              </a:rPr>
              <a:t>Task </a:t>
            </a:r>
            <a:r>
              <a:rPr lang="en-GB" sz="1400" b="1" u="sng" dirty="0" smtClean="0">
                <a:solidFill>
                  <a:srgbClr val="002060"/>
                </a:solidFill>
                <a:latin typeface="SassoonPrimaryInfant" pitchFamily="2" charset="0"/>
              </a:rPr>
              <a:t>2</a:t>
            </a:r>
            <a:endParaRPr lang="en-GB" sz="1400" b="1" u="sng" dirty="0" smtClean="0">
              <a:solidFill>
                <a:srgbClr val="002060"/>
              </a:solidFill>
              <a:latin typeface="SassoonPrimaryInfant" pitchFamily="2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SassoonPrimaryInfant" pitchFamily="2" charset="0"/>
              </a:rPr>
              <a:t>Draw a picture of </a:t>
            </a:r>
            <a:r>
              <a:rPr lang="en-US" sz="1400" dirty="0" smtClean="0">
                <a:solidFill>
                  <a:srgbClr val="002060"/>
                </a:solidFill>
                <a:latin typeface="SassoonPrimaryInfant" pitchFamily="2" charset="0"/>
              </a:rPr>
              <a:t>Charlie and his family Label each character.</a:t>
            </a:r>
            <a:endParaRPr lang="en-GB" sz="1400" b="1" u="sng" dirty="0">
              <a:solidFill>
                <a:srgbClr val="00B0F0"/>
              </a:solidFill>
              <a:latin typeface="SassoonPrimaryInfant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52048" y="2110553"/>
            <a:ext cx="2124075" cy="29241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1583" y="6593565"/>
            <a:ext cx="3490415" cy="9443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784" tIns="40892" rIns="81784" bIns="40892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SassoonPrimaryInfant" pitchFamily="2" charset="0"/>
              </a:rPr>
              <a:t>Task </a:t>
            </a:r>
            <a:r>
              <a:rPr lang="en-GB" sz="1400" b="1" u="sng" dirty="0" smtClean="0">
                <a:solidFill>
                  <a:srgbClr val="002060"/>
                </a:solidFill>
                <a:latin typeface="SassoonPrimaryInfant" pitchFamily="2" charset="0"/>
              </a:rPr>
              <a:t>3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SassoonPrimaryInfant" pitchFamily="2" charset="0"/>
              </a:rPr>
              <a:t>Design your own chocolate bar for Willy </a:t>
            </a:r>
            <a:r>
              <a:rPr lang="en-US" sz="1400" dirty="0" err="1" smtClean="0">
                <a:solidFill>
                  <a:srgbClr val="002060"/>
                </a:solidFill>
                <a:latin typeface="SassoonPrimaryInfant" pitchFamily="2" charset="0"/>
              </a:rPr>
              <a:t>Wonker</a:t>
            </a:r>
            <a:r>
              <a:rPr lang="en-US" sz="1400" dirty="0" smtClean="0">
                <a:solidFill>
                  <a:srgbClr val="002060"/>
                </a:solidFill>
                <a:latin typeface="SassoonPrimaryInfant" pitchFamily="2" charset="0"/>
              </a:rPr>
              <a:t> See next slide for vocabulary.</a:t>
            </a:r>
          </a:p>
          <a:p>
            <a:endParaRPr lang="en-GB" sz="1400" b="1" u="sng" dirty="0" smtClean="0">
              <a:solidFill>
                <a:srgbClr val="002060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8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0275" y="159932"/>
            <a:ext cx="9249747" cy="679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6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13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191</Words>
  <Application>Microsoft Office PowerPoint</Application>
  <PresentationFormat>Widescreen</PresentationFormat>
  <Paragraphs>48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SassoonPrimaryInfant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Lorraine Barlow</cp:lastModifiedBy>
  <cp:revision>19</cp:revision>
  <dcterms:created xsi:type="dcterms:W3CDTF">2020-06-14T18:36:53Z</dcterms:created>
  <dcterms:modified xsi:type="dcterms:W3CDTF">2021-01-14T10:50:56Z</dcterms:modified>
</cp:coreProperties>
</file>