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embeddedFontLst>
    <p:embeddedFont>
      <p:font typeface="SassoonCRInfant" panose="02010503020300020003" pitchFamily="2" charset="0"/>
      <p:regular r:id="rId4"/>
      <p:bold r:id="rId5"/>
      <p:italic r:id="rId6"/>
      <p:boldItalic r:id="rId7"/>
    </p:embeddedFont>
    <p:embeddedFont>
      <p:font typeface="Comfortaa" panose="020B0604020202020204" charset="0"/>
      <p:regular r:id="rId8"/>
      <p:bold r:id="rId9"/>
    </p:embeddedFont>
    <p:embeddedFont>
      <p:font typeface="Calibri" panose="020F0502020204030204" pitchFamily="3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i0OL86CcpzS7CWDrsEcIHALF02p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1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presProps" Target="presProp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558146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69204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hourofcode.com/uk/learn" TargetMode="External"/><Relationship Id="rId4" Type="http://schemas.openxmlformats.org/officeDocument/2006/relationships/hyperlink" Target="http://www.seatonsluicesouth.northumberland.sch.uk/website/year_4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7160" y="107144"/>
            <a:ext cx="11902439" cy="1061591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/>
          <p:nvPr/>
        </p:nvSpPr>
        <p:spPr>
          <a:xfrm>
            <a:off x="10015539" y="284593"/>
            <a:ext cx="1646100" cy="11289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81750" tIns="81750" rIns="81750" bIns="817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i="0" u="none" strike="noStrike" cap="none" dirty="0">
                <a:solidFill>
                  <a:schemeClr val="dk1"/>
                </a:solidFill>
                <a:latin typeface="SassoonCRInfant" panose="02010503020300020003" pitchFamily="2" charset="0"/>
                <a:ea typeface="Comfortaa"/>
                <a:cs typeface="Comfortaa"/>
                <a:sym typeface="Comfortaa"/>
              </a:rPr>
              <a:t>Add photos or videos to Class Dojo to show us your work!</a:t>
            </a:r>
            <a:endParaRPr i="0" u="none" strike="noStrike" cap="none" dirty="0">
              <a:solidFill>
                <a:schemeClr val="dk1"/>
              </a:solidFill>
              <a:latin typeface="SassoonCRInfant" panose="02010503020300020003" pitchFamily="2" charset="0"/>
              <a:ea typeface="Comfortaa"/>
              <a:cs typeface="Comfortaa"/>
              <a:sym typeface="Comfortaa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360525" y="285356"/>
            <a:ext cx="6018169" cy="659523"/>
          </a:xfrm>
          <a:prstGeom prst="rect">
            <a:avLst/>
          </a:prstGeom>
          <a:solidFill>
            <a:srgbClr val="FFE599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1875" tIns="101875" rIns="101875" bIns="1018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GB" sz="1500" i="0" u="none" strike="noStrike" cap="none" dirty="0">
                <a:solidFill>
                  <a:schemeClr val="dk1"/>
                </a:solidFill>
                <a:latin typeface="SassoonCRInfant" panose="02010503020300020003" pitchFamily="2" charset="0"/>
                <a:ea typeface="Comfortaa"/>
                <a:cs typeface="Comfortaa"/>
                <a:sym typeface="Comfortaa"/>
              </a:rPr>
              <a:t>My Home Learning Journey </a:t>
            </a:r>
            <a:r>
              <a:rPr lang="en-GB" sz="1500" i="0" u="none" strike="noStrike" cap="none" dirty="0" smtClean="0">
                <a:solidFill>
                  <a:schemeClr val="dk1"/>
                </a:solidFill>
                <a:latin typeface="SassoonCRInfant" panose="02010503020300020003" pitchFamily="2" charset="0"/>
                <a:ea typeface="Comfortaa"/>
                <a:cs typeface="Comfortaa"/>
                <a:sym typeface="Comfortaa"/>
              </a:rPr>
              <a:t>Grid- </a:t>
            </a:r>
            <a:r>
              <a:rPr lang="en-GB" sz="1500" i="0" u="none" strike="noStrike" cap="none" dirty="0">
                <a:solidFill>
                  <a:schemeClr val="dk1"/>
                </a:solidFill>
                <a:latin typeface="SassoonCRInfant" panose="02010503020300020003" pitchFamily="2" charset="0"/>
                <a:ea typeface="Comfortaa"/>
                <a:cs typeface="Comfortaa"/>
                <a:sym typeface="Comfortaa"/>
              </a:rPr>
              <a:t>Week beginning: </a:t>
            </a:r>
            <a:r>
              <a:rPr lang="en-GB" sz="1500" dirty="0" smtClean="0">
                <a:solidFill>
                  <a:schemeClr val="dk1"/>
                </a:solidFill>
                <a:latin typeface="SassoonCRInfant" panose="02010503020300020003" pitchFamily="2" charset="0"/>
                <a:ea typeface="Comfortaa"/>
                <a:cs typeface="Comfortaa"/>
                <a:sym typeface="Comfortaa"/>
              </a:rPr>
              <a:t>08.02.21</a:t>
            </a:r>
            <a:endParaRPr sz="1500" i="0" u="none" strike="noStrike" cap="none" dirty="0">
              <a:solidFill>
                <a:schemeClr val="dk1"/>
              </a:solidFill>
              <a:latin typeface="SassoonCRInfant" panose="02010503020300020003" pitchFamily="2" charset="0"/>
              <a:ea typeface="Comfortaa"/>
              <a:cs typeface="Comfortaa"/>
              <a:sym typeface="Comfortaa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306328" y="1231567"/>
            <a:ext cx="10974900" cy="267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775" tIns="40875" rIns="81775" bIns="408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 b="1" dirty="0" smtClean="0">
                <a:solidFill>
                  <a:srgbClr val="0070C0"/>
                </a:solidFill>
                <a:latin typeface="SassoonCRInfant" panose="02010503020300020003" pitchFamily="2" charset="0"/>
                <a:ea typeface="Comfortaa"/>
                <a:cs typeface="Comfortaa"/>
                <a:sym typeface="Comfortaa"/>
              </a:rPr>
              <a:t>We hope you enjoy your home-learning tasks this week! Well done for working so hard.</a:t>
            </a:r>
            <a:r>
              <a:rPr lang="en-GB" sz="1200" b="1" dirty="0" smtClean="0">
                <a:solidFill>
                  <a:srgbClr val="0070C0"/>
                </a:solidFill>
                <a:latin typeface="SassoonCRInfant" panose="02010503020300020003" pitchFamily="2" charset="0"/>
              </a:rPr>
              <a:t> </a:t>
            </a:r>
            <a:endParaRPr sz="1200" b="1" i="0" u="none" strike="noStrike" cap="none" dirty="0">
              <a:solidFill>
                <a:srgbClr val="FF0000"/>
              </a:solidFill>
              <a:latin typeface="SassoonCRInfant" panose="02010503020300020003" pitchFamily="2" charset="0"/>
              <a:sym typeface="Arial"/>
            </a:endParaRPr>
          </a:p>
        </p:txBody>
      </p:sp>
      <p:sp>
        <p:nvSpPr>
          <p:cNvPr id="92" name="Google Shape;92;p1" descr="Recycling Crafts for Kids | Junk Modelling"/>
          <p:cNvSpPr/>
          <p:nvPr/>
        </p:nvSpPr>
        <p:spPr>
          <a:xfrm>
            <a:off x="1657054" y="-137614"/>
            <a:ext cx="260675" cy="290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775" tIns="40875" rIns="81775" bIns="408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 descr="Pirate treasure map hand drawn Royalty Free Vector Image"/>
          <p:cNvSpPr/>
          <p:nvPr/>
        </p:nvSpPr>
        <p:spPr>
          <a:xfrm>
            <a:off x="1787392" y="7562"/>
            <a:ext cx="260675" cy="290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775" tIns="40875" rIns="81775" bIns="408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 descr="File:Skull &amp; crossbones.svg - Wikipedia"/>
          <p:cNvSpPr/>
          <p:nvPr/>
        </p:nvSpPr>
        <p:spPr>
          <a:xfrm>
            <a:off x="1917729" y="152737"/>
            <a:ext cx="260675" cy="290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775" tIns="40875" rIns="81775" bIns="408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306328" y="1774529"/>
            <a:ext cx="3006437" cy="1559876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1775" tIns="40875" rIns="81775" bIns="408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600" b="1" i="0" u="sng" strike="noStrike" cap="none" dirty="0">
                <a:solidFill>
                  <a:srgbClr val="FF0000"/>
                </a:solidFill>
                <a:latin typeface="SassoonCRInfant" panose="02010503020300020003" pitchFamily="2" charset="0"/>
                <a:sym typeface="Arial"/>
              </a:rPr>
              <a:t>Task </a:t>
            </a:r>
            <a:r>
              <a:rPr lang="en-GB" sz="1600" b="1" i="0" u="sng" strike="noStrike" cap="none" dirty="0" smtClean="0">
                <a:solidFill>
                  <a:srgbClr val="FF0000"/>
                </a:solidFill>
                <a:latin typeface="SassoonCRInfant" panose="02010503020300020003" pitchFamily="2" charset="0"/>
                <a:sym typeface="Arial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GB" sz="1600" b="1" i="0" u="sng" strike="noStrike" cap="none" dirty="0" smtClean="0">
              <a:solidFill>
                <a:srgbClr val="FF0000"/>
              </a:solidFill>
              <a:latin typeface="SassoonCRInfant" panose="02010503020300020003" pitchFamily="2" charset="0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600" dirty="0" smtClean="0">
                <a:solidFill>
                  <a:schemeClr val="tx1"/>
                </a:solidFill>
                <a:latin typeface="SassoonCRInfant" panose="02010503020300020003" pitchFamily="2" charset="0"/>
              </a:rPr>
              <a:t>Complete your daily </a:t>
            </a:r>
            <a:r>
              <a:rPr lang="en-US" sz="1600" b="1" dirty="0" err="1" smtClean="0">
                <a:solidFill>
                  <a:srgbClr val="FF0000"/>
                </a:solidFill>
                <a:latin typeface="SassoonCRInfant" panose="02010503020300020003" pitchFamily="2" charset="0"/>
              </a:rPr>
              <a:t>maths</a:t>
            </a:r>
            <a:r>
              <a:rPr lang="en-US" sz="1600" b="1" dirty="0" smtClean="0">
                <a:solidFill>
                  <a:srgbClr val="FF0000"/>
                </a:solidFill>
                <a:latin typeface="SassoonCRInfant" panose="02010503020300020003" pitchFamily="2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SassoonCRInfant" panose="02010503020300020003" pitchFamily="2" charset="0"/>
              </a:rPr>
              <a:t>lesson! Find all of the links on the website. They must be completed in order. </a:t>
            </a:r>
            <a:endParaRPr lang="en-GB" sz="1600" i="0" strike="noStrike" cap="none" dirty="0" smtClean="0">
              <a:solidFill>
                <a:schemeClr val="tx1"/>
              </a:solidFill>
              <a:latin typeface="SassoonCRInfant" panose="02010503020300020003" pitchFamily="2" charset="0"/>
              <a:sym typeface="Arial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3819787" y="4192630"/>
            <a:ext cx="3614400" cy="1313655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1775" tIns="40875" rIns="81775" bIns="408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1" i="0" u="sng" strike="noStrike" cap="none" dirty="0">
                <a:solidFill>
                  <a:srgbClr val="00B050"/>
                </a:solidFill>
                <a:latin typeface="SassoonCRInfant" panose="02010503020300020003" pitchFamily="2" charset="0"/>
                <a:ea typeface="Comfortaa"/>
                <a:cs typeface="Comfortaa"/>
                <a:sym typeface="Comfortaa"/>
              </a:rPr>
              <a:t>Task </a:t>
            </a:r>
            <a:r>
              <a:rPr lang="en-GB" sz="1600" b="1" i="0" u="sng" strike="noStrike" cap="none" dirty="0" smtClean="0">
                <a:solidFill>
                  <a:srgbClr val="00B050"/>
                </a:solidFill>
                <a:latin typeface="SassoonCRInfant" panose="02010503020300020003" pitchFamily="2" charset="0"/>
                <a:ea typeface="Comfortaa"/>
                <a:cs typeface="Comfortaa"/>
                <a:sym typeface="Comfortaa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lang="en-US" sz="1600" b="1" u="sng" dirty="0">
              <a:solidFill>
                <a:srgbClr val="00B050"/>
              </a:solidFill>
              <a:latin typeface="SassoonCRInfant" panose="02010503020300020003" pitchFamily="2" charset="0"/>
              <a:ea typeface="Comfortaa"/>
              <a:cs typeface="Comfortaa"/>
              <a:sym typeface="Comforta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0" strike="noStrike" cap="none" dirty="0" smtClean="0">
                <a:solidFill>
                  <a:schemeClr val="tx1"/>
                </a:solidFill>
                <a:latin typeface="SassoonCRInfant" panose="02010503020300020003" pitchFamily="2" charset="0"/>
                <a:ea typeface="Comfortaa"/>
                <a:cs typeface="Comfortaa"/>
                <a:sym typeface="Comfortaa"/>
              </a:rPr>
              <a:t>Complete the geography task that you started last week. If you didn’t start it- it’s not too late!</a:t>
            </a:r>
            <a:endParaRPr lang="en-GB" sz="1600" i="0" strike="noStrike" cap="none" dirty="0" smtClean="0">
              <a:solidFill>
                <a:schemeClr val="tx1"/>
              </a:solidFill>
              <a:latin typeface="SassoonCRInfant" panose="02010503020300020003" pitchFamily="2" charset="0"/>
              <a:ea typeface="Comfortaa"/>
              <a:cs typeface="Comfortaa"/>
              <a:sym typeface="Comfortaa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8077714" y="3526009"/>
            <a:ext cx="3368700" cy="1036656"/>
          </a:xfrm>
          <a:prstGeom prst="rect">
            <a:avLst/>
          </a:prstGeom>
          <a:noFill/>
          <a:ln w="9525" cap="flat" cmpd="sng">
            <a:solidFill>
              <a:srgbClr val="8DA9D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1775" tIns="40875" rIns="81775" bIns="408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600" b="1" i="0" u="sng" strike="noStrike" cap="none" dirty="0">
                <a:solidFill>
                  <a:srgbClr val="0000FF"/>
                </a:solidFill>
                <a:latin typeface="SassoonCRInfant" panose="02010503020300020003" pitchFamily="2" charset="0"/>
                <a:ea typeface="Comfortaa"/>
                <a:cs typeface="Comfortaa"/>
                <a:sym typeface="Comfortaa"/>
              </a:rPr>
              <a:t>Reading</a:t>
            </a:r>
            <a:endParaRPr sz="1600" i="0" u="none" strike="noStrike" cap="none" dirty="0">
              <a:solidFill>
                <a:srgbClr val="0000FF"/>
              </a:solidFill>
              <a:latin typeface="SassoonCRInfant" panose="02010503020300020003" pitchFamily="2" charset="0"/>
              <a:ea typeface="Comfortaa"/>
              <a:cs typeface="Comfortaa"/>
              <a:sym typeface="Comforta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b="1" u="sng" dirty="0">
              <a:solidFill>
                <a:srgbClr val="B3C6E7"/>
              </a:solidFill>
              <a:latin typeface="SassoonCRInfant" panose="02010503020300020003" pitchFamily="2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600" dirty="0">
                <a:latin typeface="SassoonCRInfant" panose="02010503020300020003" pitchFamily="2" charset="0"/>
                <a:ea typeface="Comfortaa"/>
                <a:cs typeface="Comfortaa"/>
                <a:sym typeface="Comfortaa"/>
              </a:rPr>
              <a:t>Access Bug Club and read for at least 15 minutes per day</a:t>
            </a:r>
            <a:r>
              <a:rPr lang="en-GB" sz="1600" dirty="0" smtClean="0">
                <a:latin typeface="SassoonCRInfant" panose="02010503020300020003" pitchFamily="2" charset="0"/>
                <a:ea typeface="Comfortaa"/>
                <a:cs typeface="Comfortaa"/>
                <a:sym typeface="Comfortaa"/>
              </a:rPr>
              <a:t>.</a:t>
            </a:r>
            <a:endParaRPr sz="1600" dirty="0">
              <a:latin typeface="SassoonCRInfant" panose="02010503020300020003" pitchFamily="2" charset="0"/>
              <a:ea typeface="Comfortaa"/>
              <a:cs typeface="Comfortaa"/>
              <a:sym typeface="Comfortaa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8047239" y="1812254"/>
            <a:ext cx="3614400" cy="1559876"/>
          </a:xfrm>
          <a:prstGeom prst="rect">
            <a:avLst/>
          </a:prstGeom>
          <a:noFill/>
          <a:ln w="9525" cap="flat" cmpd="sng">
            <a:solidFill>
              <a:srgbClr val="FF33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1775" tIns="40875" rIns="81775" bIns="408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1" u="sng" dirty="0">
                <a:solidFill>
                  <a:srgbClr val="FF33CC"/>
                </a:solidFill>
                <a:latin typeface="SassoonCRInfant" panose="02010503020300020003" pitchFamily="2" charset="0"/>
                <a:ea typeface="Comfortaa"/>
                <a:cs typeface="Comfortaa"/>
                <a:sym typeface="Comfortaa"/>
              </a:rPr>
              <a:t>Task </a:t>
            </a:r>
            <a:r>
              <a:rPr lang="en-GB" sz="1600" b="1" u="sng" dirty="0" smtClean="0">
                <a:solidFill>
                  <a:srgbClr val="FF33CC"/>
                </a:solidFill>
                <a:latin typeface="SassoonCRInfant" panose="02010503020300020003" pitchFamily="2" charset="0"/>
                <a:ea typeface="Comfortaa"/>
                <a:cs typeface="Comfortaa"/>
                <a:sym typeface="Comfortaa"/>
              </a:rPr>
              <a:t>5</a:t>
            </a:r>
          </a:p>
          <a:p>
            <a:r>
              <a:rPr lang="en-US" sz="1600" dirty="0" smtClean="0">
                <a:latin typeface="SassoonCRInfant" panose="02010503020300020003" pitchFamily="2" charset="0"/>
              </a:rPr>
              <a:t>Look on the website to find a grid of activities for you to choose from linked to </a:t>
            </a:r>
            <a:r>
              <a:rPr lang="en-US" sz="1600" b="1" dirty="0" smtClean="0">
                <a:latin typeface="SassoonCRInfant" panose="02010503020300020003" pitchFamily="2" charset="0"/>
              </a:rPr>
              <a:t>Chinese New Year</a:t>
            </a:r>
            <a:r>
              <a:rPr lang="en-US" sz="1600" dirty="0" smtClean="0">
                <a:latin typeface="SassoonCRInfant" panose="02010503020300020003" pitchFamily="2" charset="0"/>
              </a:rPr>
              <a:t>. Enjoy some fun and practical learning in time for Chinese New Year on Friday.</a:t>
            </a:r>
            <a:endParaRPr lang="en-GB" sz="1600" dirty="0">
              <a:latin typeface="SassoonCRInfant" panose="02010503020300020003" pitchFamily="2" charset="0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345136" y="3526009"/>
            <a:ext cx="3125388" cy="1067433"/>
          </a:xfrm>
          <a:prstGeom prst="rect">
            <a:avLst/>
          </a:prstGeom>
          <a:noFill/>
          <a:ln w="9525" cap="flat" cmpd="sng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1775" tIns="40875" rIns="81775" bIns="408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600" b="1" i="0" u="sng" strike="noStrike" cap="none" dirty="0">
                <a:solidFill>
                  <a:srgbClr val="0070C0"/>
                </a:solidFill>
                <a:latin typeface="SassoonCRInfant" panose="02010503020300020003" pitchFamily="2" charset="0"/>
                <a:sym typeface="Arial"/>
              </a:rPr>
              <a:t>Task </a:t>
            </a:r>
            <a:r>
              <a:rPr lang="en-GB" sz="1600" b="1" i="0" u="sng" strike="noStrike" cap="none" dirty="0" smtClean="0">
                <a:solidFill>
                  <a:srgbClr val="0070C0"/>
                </a:solidFill>
                <a:latin typeface="SassoonCRInfant" panose="02010503020300020003" pitchFamily="2" charset="0"/>
                <a:sym typeface="Arial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GB" sz="1600" b="1" i="0" u="sng" strike="noStrike" cap="none" dirty="0" smtClean="0">
              <a:solidFill>
                <a:srgbClr val="0070C0"/>
              </a:solidFill>
              <a:latin typeface="+mn-lt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600" dirty="0" smtClean="0">
                <a:solidFill>
                  <a:schemeClr val="tx1"/>
                </a:solidFill>
                <a:latin typeface="SassoonCRInfant" panose="02010503020300020003" pitchFamily="2" charset="0"/>
              </a:rPr>
              <a:t>Complete your daily </a:t>
            </a:r>
            <a:r>
              <a:rPr lang="en-US" sz="1600" b="1" dirty="0" smtClean="0">
                <a:solidFill>
                  <a:srgbClr val="0070C0"/>
                </a:solidFill>
                <a:latin typeface="SassoonCRInfant" panose="02010503020300020003" pitchFamily="2" charset="0"/>
              </a:rPr>
              <a:t>English</a:t>
            </a:r>
            <a:r>
              <a:rPr lang="en-US" sz="1600" dirty="0" smtClean="0">
                <a:solidFill>
                  <a:schemeClr val="tx1"/>
                </a:solidFill>
                <a:latin typeface="SassoonCRInfant" panose="02010503020300020003" pitchFamily="2" charset="0"/>
              </a:rPr>
              <a:t> lesson. </a:t>
            </a:r>
          </a:p>
        </p:txBody>
      </p:sp>
      <p:sp>
        <p:nvSpPr>
          <p:cNvPr id="102" name="Google Shape;102;p1"/>
          <p:cNvSpPr txBox="1"/>
          <p:nvPr/>
        </p:nvSpPr>
        <p:spPr>
          <a:xfrm>
            <a:off x="3819787" y="1773640"/>
            <a:ext cx="3586901" cy="2052318"/>
          </a:xfrm>
          <a:prstGeom prst="rect">
            <a:avLst/>
          </a:prstGeom>
          <a:noFill/>
          <a:ln w="9525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1775" tIns="40875" rIns="81775" bIns="40875" anchor="t" anchorCtr="0">
            <a:sp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600" b="1" i="0" u="sng" strike="noStrike" cap="none" dirty="0">
                <a:solidFill>
                  <a:srgbClr val="7030A0"/>
                </a:solidFill>
                <a:latin typeface="SassoonCRInfant" panose="02010503020300020003" pitchFamily="2" charset="0"/>
                <a:sym typeface="Arial"/>
              </a:rPr>
              <a:t>Task </a:t>
            </a:r>
            <a:r>
              <a:rPr lang="en-GB" sz="1600" b="1" i="0" u="sng" strike="noStrike" cap="none" dirty="0" smtClean="0">
                <a:solidFill>
                  <a:srgbClr val="7030A0"/>
                </a:solidFill>
                <a:latin typeface="SassoonCRInfant" panose="02010503020300020003" pitchFamily="2" charset="0"/>
                <a:sym typeface="Arial"/>
              </a:rPr>
              <a:t>3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GB" sz="1600" i="0" strike="noStrike" cap="none" dirty="0" smtClean="0">
              <a:solidFill>
                <a:schemeClr val="tx1"/>
              </a:solidFill>
              <a:latin typeface="SassoonCRInfant" panose="02010503020300020003" pitchFamily="2" charset="0"/>
              <a:sym typeface="Arial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600" dirty="0" smtClean="0">
                <a:solidFill>
                  <a:schemeClr val="tx1"/>
                </a:solidFill>
                <a:latin typeface="SassoonCRInfant" panose="02010503020300020003" pitchFamily="2" charset="0"/>
              </a:rPr>
              <a:t>Use the </a:t>
            </a:r>
            <a:r>
              <a:rPr lang="en-US" sz="1600" b="1" i="0" u="sng" strike="noStrike" cap="none" dirty="0" smtClean="0">
                <a:solidFill>
                  <a:srgbClr val="7030A0"/>
                </a:solidFill>
                <a:latin typeface="SassoonCRInfant" panose="02010503020300020003" pitchFamily="2" charset="0"/>
                <a:sym typeface="Arial"/>
              </a:rPr>
              <a:t>Science </a:t>
            </a:r>
            <a:r>
              <a:rPr lang="en-US" sz="1600" i="0" strike="noStrike" cap="none" dirty="0" smtClean="0">
                <a:solidFill>
                  <a:schemeClr val="tx1"/>
                </a:solidFill>
                <a:latin typeface="SassoonCRInfant" panose="02010503020300020003" pitchFamily="2" charset="0"/>
                <a:sym typeface="Arial"/>
              </a:rPr>
              <a:t>resources </a:t>
            </a:r>
            <a:r>
              <a:rPr lang="en-US" sz="1600" dirty="0" smtClean="0">
                <a:solidFill>
                  <a:schemeClr val="tx1"/>
                </a:solidFill>
                <a:latin typeface="SassoonCRInfant" panose="02010503020300020003" pitchFamily="2" charset="0"/>
              </a:rPr>
              <a:t>on the website to learn about evaporation. Carry out your own investigation! If you don’t have a thermometer, you can just choose 3 places in your house/garden with obviously </a:t>
            </a:r>
            <a:r>
              <a:rPr lang="en-US" sz="1600" smtClean="0">
                <a:solidFill>
                  <a:schemeClr val="tx1"/>
                </a:solidFill>
                <a:latin typeface="SassoonCRInfant" panose="02010503020300020003" pitchFamily="2" charset="0"/>
              </a:rPr>
              <a:t>different temperatures. </a:t>
            </a:r>
            <a:endParaRPr lang="en-GB" sz="1600" b="1" i="0" u="sng" strike="noStrike" cap="none" dirty="0" smtClean="0">
              <a:solidFill>
                <a:schemeClr val="tx1"/>
              </a:solidFill>
              <a:latin typeface="SassoonCRInfant" panose="02010503020300020003" pitchFamily="2" charset="0"/>
              <a:sym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02059" y="305891"/>
            <a:ext cx="2951311" cy="6001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SassoonCRInfant" panose="02010503020300020003" pitchFamily="2" charset="0"/>
              </a:rPr>
              <a:t>      Links to resources can be found here:                </a:t>
            </a:r>
            <a:r>
              <a:rPr lang="en-US" sz="1100" dirty="0" smtClean="0">
                <a:hlinkClick r:id="rId4"/>
              </a:rPr>
              <a:t>http</a:t>
            </a:r>
            <a:r>
              <a:rPr lang="en-US" sz="1100" dirty="0">
                <a:hlinkClick r:id="rId4"/>
              </a:rPr>
              <a:t>://</a:t>
            </a:r>
            <a:r>
              <a:rPr lang="en-US" sz="1100" dirty="0" smtClean="0">
                <a:hlinkClick r:id="rId4"/>
              </a:rPr>
              <a:t>www.seatonsluicesouth.northumberland.sch.uk/website/year_4/</a:t>
            </a:r>
            <a:r>
              <a:rPr lang="en-US" sz="1100" dirty="0" smtClean="0"/>
              <a:t> </a:t>
            </a:r>
            <a:endParaRPr lang="en-GB" sz="1100" dirty="0"/>
          </a:p>
        </p:txBody>
      </p:sp>
      <p:sp>
        <p:nvSpPr>
          <p:cNvPr id="17" name="Google Shape;98;p1"/>
          <p:cNvSpPr txBox="1"/>
          <p:nvPr/>
        </p:nvSpPr>
        <p:spPr>
          <a:xfrm>
            <a:off x="3792288" y="5646697"/>
            <a:ext cx="3614400" cy="1190544"/>
          </a:xfrm>
          <a:prstGeom prst="rect">
            <a:avLst/>
          </a:prstGeom>
          <a:noFill/>
          <a:ln w="9525" cap="flat" cmpd="sng">
            <a:solidFill>
              <a:srgbClr val="8DA9D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1775" tIns="40875" rIns="81775" bIns="408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600" b="1" i="0" u="sng" strike="noStrike" cap="none" dirty="0" smtClean="0">
                <a:solidFill>
                  <a:srgbClr val="0000FF"/>
                </a:solidFill>
                <a:latin typeface="SassoonCRInfant" panose="02010503020300020003" pitchFamily="2" charset="0"/>
                <a:ea typeface="Comfortaa"/>
                <a:cs typeface="Comfortaa"/>
                <a:sym typeface="Comfortaa"/>
              </a:rPr>
              <a:t>Times tables</a:t>
            </a:r>
            <a:endParaRPr b="1" u="sng" dirty="0">
              <a:solidFill>
                <a:srgbClr val="B3C6E7"/>
              </a:solidFill>
              <a:latin typeface="SassoonCRInfant" panose="02010503020300020003" pitchFamily="2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dirty="0" smtClean="0">
                <a:latin typeface="SassoonCRInfant" panose="02010503020300020003" pitchFamily="2" charset="0"/>
                <a:ea typeface="Comfortaa"/>
                <a:cs typeface="Comfortaa"/>
                <a:sym typeface="Comfortaa"/>
              </a:rPr>
              <a:t>Please </a:t>
            </a:r>
            <a:r>
              <a:rPr lang="en-GB" dirty="0" smtClean="0">
                <a:latin typeface="SassoonCRInfant" panose="02010503020300020003" pitchFamily="2" charset="0"/>
                <a:ea typeface="Comfortaa"/>
                <a:cs typeface="Comfortaa"/>
                <a:sym typeface="Comfortaa"/>
              </a:rPr>
              <a:t>spend time consolidating your understanding and ra</a:t>
            </a:r>
            <a:r>
              <a:rPr lang="en-GB" dirty="0" smtClean="0">
                <a:latin typeface="SassoonCRInfant" panose="02010503020300020003" pitchFamily="2" charset="0"/>
                <a:ea typeface="Comfortaa"/>
                <a:cs typeface="Comfortaa"/>
                <a:sym typeface="Comfortaa"/>
              </a:rPr>
              <a:t>pid recall of the 11 and 12 times tables. There are some resources on the website to help you. </a:t>
            </a:r>
            <a:endParaRPr dirty="0">
              <a:latin typeface="SassoonCRInfant" panose="02010503020300020003" pitchFamily="2" charset="0"/>
              <a:ea typeface="Comfortaa"/>
              <a:cs typeface="Comfortaa"/>
              <a:sym typeface="Comfortaa"/>
            </a:endParaRPr>
          </a:p>
        </p:txBody>
      </p:sp>
      <p:sp>
        <p:nvSpPr>
          <p:cNvPr id="18" name="Google Shape;98;p1"/>
          <p:cNvSpPr txBox="1"/>
          <p:nvPr/>
        </p:nvSpPr>
        <p:spPr>
          <a:xfrm>
            <a:off x="352011" y="4987957"/>
            <a:ext cx="3125388" cy="1036656"/>
          </a:xfrm>
          <a:prstGeom prst="rect">
            <a:avLst/>
          </a:prstGeom>
          <a:noFill/>
          <a:ln w="9525" cap="flat" cmpd="sng">
            <a:solidFill>
              <a:srgbClr val="8DA9D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1775" tIns="40875" rIns="81775" bIns="408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600" b="1" i="0" u="sng" strike="noStrike" cap="none" dirty="0" smtClean="0">
                <a:solidFill>
                  <a:srgbClr val="0000FF"/>
                </a:solidFill>
                <a:latin typeface="SassoonCRInfant" panose="02010503020300020003" pitchFamily="2" charset="0"/>
                <a:ea typeface="Comfortaa"/>
                <a:cs typeface="Comfortaa"/>
                <a:sym typeface="Comfortaa"/>
              </a:rPr>
              <a:t>Spellings</a:t>
            </a:r>
            <a:endParaRPr sz="1600" i="0" u="none" strike="noStrike" cap="none" dirty="0">
              <a:solidFill>
                <a:srgbClr val="0000FF"/>
              </a:solidFill>
              <a:latin typeface="SassoonCRInfant" panose="02010503020300020003" pitchFamily="2" charset="0"/>
              <a:ea typeface="Comfortaa"/>
              <a:cs typeface="Comfortaa"/>
              <a:sym typeface="Comforta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b="1" u="sng" dirty="0">
              <a:solidFill>
                <a:srgbClr val="B3C6E7"/>
              </a:solidFill>
              <a:latin typeface="SassoonCRInfant" panose="02010503020300020003" pitchFamily="2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600" dirty="0" smtClean="0">
                <a:latin typeface="SassoonCRInfant" panose="02010503020300020003" pitchFamily="2" charset="0"/>
                <a:ea typeface="Comfortaa"/>
                <a:cs typeface="Comfortaa"/>
                <a:sym typeface="Comfortaa"/>
              </a:rPr>
              <a:t>Spellings are on the website for you to look at. </a:t>
            </a:r>
            <a:endParaRPr sz="1600" dirty="0">
              <a:latin typeface="SassoonCRInfant" panose="02010503020300020003" pitchFamily="2" charset="0"/>
              <a:ea typeface="Comfortaa"/>
              <a:cs typeface="Comfortaa"/>
              <a:sym typeface="Comfortaa"/>
            </a:endParaRPr>
          </a:p>
        </p:txBody>
      </p:sp>
      <p:sp>
        <p:nvSpPr>
          <p:cNvPr id="19" name="Google Shape;98;p1"/>
          <p:cNvSpPr txBox="1"/>
          <p:nvPr/>
        </p:nvSpPr>
        <p:spPr>
          <a:xfrm>
            <a:off x="8077714" y="4757125"/>
            <a:ext cx="3368700" cy="2298540"/>
          </a:xfrm>
          <a:prstGeom prst="rect">
            <a:avLst/>
          </a:prstGeom>
          <a:noFill/>
          <a:ln w="9525" cap="flat" cmpd="sng">
            <a:solidFill>
              <a:srgbClr val="8DA9D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1775" tIns="40875" rIns="81775" bIns="408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600" b="1" u="sng" dirty="0" smtClean="0">
                <a:solidFill>
                  <a:srgbClr val="FFC000"/>
                </a:solidFill>
                <a:latin typeface="SassoonCRInfant" panose="02010503020300020003" pitchFamily="2" charset="0"/>
                <a:ea typeface="Comfortaa"/>
                <a:cs typeface="Comfortaa"/>
                <a:sym typeface="Comfortaa"/>
              </a:rPr>
              <a:t>Computing</a:t>
            </a:r>
            <a:endParaRPr lang="en-GB" sz="1200" dirty="0">
              <a:solidFill>
                <a:schemeClr val="tx1"/>
              </a:solidFill>
              <a:latin typeface="SassoonCRInfant" panose="02010503020300020003" pitchFamily="2" charset="0"/>
              <a:ea typeface="Comfortaa"/>
              <a:cs typeface="Comfortaa"/>
              <a:sym typeface="Comfortaa"/>
            </a:endParaRPr>
          </a:p>
          <a:p>
            <a:pPr lvl="0">
              <a:buSzPts val="1400"/>
            </a:pPr>
            <a:r>
              <a:rPr lang="en-US" sz="1600" i="0" u="none" strike="noStrike" cap="none" dirty="0" smtClean="0">
                <a:solidFill>
                  <a:schemeClr val="tx1"/>
                </a:solidFill>
                <a:latin typeface="SassoonCRInfant" panose="02010503020300020003" pitchFamily="2" charset="0"/>
                <a:ea typeface="Comfortaa"/>
                <a:cs typeface="Comfortaa"/>
                <a:sym typeface="Comfortaa"/>
              </a:rPr>
              <a:t>Click </a:t>
            </a:r>
            <a:r>
              <a:rPr lang="en-US" sz="1600" dirty="0">
                <a:solidFill>
                  <a:schemeClr val="tx1"/>
                </a:solidFill>
                <a:latin typeface="SassoonCRInfant" panose="02010503020300020003" pitchFamily="2" charset="0"/>
                <a:ea typeface="Comfortaa"/>
                <a:cs typeface="Comfortaa"/>
                <a:sym typeface="Comfortaa"/>
              </a:rPr>
              <a:t>here </a:t>
            </a:r>
            <a:r>
              <a:rPr lang="en-US" sz="1600" dirty="0">
                <a:solidFill>
                  <a:schemeClr val="tx1"/>
                </a:solidFill>
                <a:latin typeface="SassoonCRInfant" panose="02010503020300020003" pitchFamily="2" charset="0"/>
                <a:ea typeface="Comfortaa"/>
                <a:cs typeface="Comfortaa"/>
                <a:sym typeface="Comfortaa"/>
                <a:hlinkClick r:id="rId5"/>
              </a:rPr>
              <a:t>https://</a:t>
            </a:r>
            <a:r>
              <a:rPr lang="en-US" sz="1600" dirty="0" smtClean="0">
                <a:solidFill>
                  <a:schemeClr val="tx1"/>
                </a:solidFill>
                <a:latin typeface="SassoonCRInfant" panose="02010503020300020003" pitchFamily="2" charset="0"/>
                <a:ea typeface="Comfortaa"/>
                <a:cs typeface="Comfortaa"/>
                <a:sym typeface="Comfortaa"/>
                <a:hlinkClick r:id="rId5"/>
              </a:rPr>
              <a:t>hourofcode.com/uk/learn</a:t>
            </a:r>
            <a:r>
              <a:rPr lang="en-US" sz="1600" dirty="0" smtClean="0">
                <a:solidFill>
                  <a:schemeClr val="tx1"/>
                </a:solidFill>
                <a:latin typeface="SassoonCRInfant" panose="02010503020300020003" pitchFamily="2" charset="0"/>
                <a:ea typeface="Comfortaa"/>
                <a:cs typeface="Comfortaa"/>
                <a:sym typeface="Comfortaa"/>
              </a:rPr>
              <a:t> and select ‘Dance Party’. Follow the instructions to learn basic coding. You will make your character create a dance routine! It’s straightforward but takes a little getting used to. Don’t give up!</a:t>
            </a:r>
            <a:endParaRPr sz="2000" i="0" u="none" strike="noStrike" cap="none" dirty="0" smtClean="0">
              <a:solidFill>
                <a:srgbClr val="FFC000"/>
              </a:solidFill>
              <a:latin typeface="SassoonCRInfant" panose="02010503020300020003" pitchFamily="2" charset="0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285</Words>
  <Application>Microsoft Office PowerPoint</Application>
  <PresentationFormat>Widescreen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SassoonCRInfant</vt:lpstr>
      <vt:lpstr>Comfortaa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</dc:creator>
  <cp:lastModifiedBy>Nikki Chivers</cp:lastModifiedBy>
  <cp:revision>22</cp:revision>
  <dcterms:created xsi:type="dcterms:W3CDTF">2020-06-14T18:36:53Z</dcterms:created>
  <dcterms:modified xsi:type="dcterms:W3CDTF">2021-02-03T14:08:03Z</dcterms:modified>
</cp:coreProperties>
</file>