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5628E1F-C6C1-4743-AF06-980AAF2920AD}"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102567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28E1F-C6C1-4743-AF06-980AAF2920AD}"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28921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28E1F-C6C1-4743-AF06-980AAF2920AD}"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8946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628E1F-C6C1-4743-AF06-980AAF2920AD}"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82473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28E1F-C6C1-4743-AF06-980AAF2920AD}"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1197060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5628E1F-C6C1-4743-AF06-980AAF2920AD}"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153335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5628E1F-C6C1-4743-AF06-980AAF2920AD}" type="datetimeFigureOut">
              <a:rPr lang="en-GB" smtClean="0"/>
              <a:t>13/01/2020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109640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5628E1F-C6C1-4743-AF06-980AAF2920AD}" type="datetimeFigureOut">
              <a:rPr lang="en-GB" smtClean="0"/>
              <a:t>13/01/2020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215992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28E1F-C6C1-4743-AF06-980AAF2920AD}" type="datetimeFigureOut">
              <a:rPr lang="en-GB" smtClean="0"/>
              <a:t>13/01/2020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2583256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28E1F-C6C1-4743-AF06-980AAF2920AD}"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1256312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28E1F-C6C1-4743-AF06-980AAF2920AD}"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0D215-E5C4-4F1E-A0CF-66C87DF2DB5B}" type="slidenum">
              <a:rPr lang="en-GB" smtClean="0"/>
              <a:t>‹#›</a:t>
            </a:fld>
            <a:endParaRPr lang="en-GB"/>
          </a:p>
        </p:txBody>
      </p:sp>
    </p:spTree>
    <p:extLst>
      <p:ext uri="{BB962C8B-B14F-4D97-AF65-F5344CB8AC3E}">
        <p14:creationId xmlns:p14="http://schemas.microsoft.com/office/powerpoint/2010/main" val="493726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28E1F-C6C1-4743-AF06-980AAF2920AD}" type="datetimeFigureOut">
              <a:rPr lang="en-GB" smtClean="0"/>
              <a:t>13/01/2020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0D215-E5C4-4F1E-A0CF-66C87DF2DB5B}" type="slidenum">
              <a:rPr lang="en-GB" smtClean="0"/>
              <a:t>‹#›</a:t>
            </a:fld>
            <a:endParaRPr lang="en-GB"/>
          </a:p>
        </p:txBody>
      </p:sp>
    </p:spTree>
    <p:extLst>
      <p:ext uri="{BB962C8B-B14F-4D97-AF65-F5344CB8AC3E}">
        <p14:creationId xmlns:p14="http://schemas.microsoft.com/office/powerpoint/2010/main" val="1438738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69850" y="1595438"/>
            <a:ext cx="2420938" cy="2246312"/>
          </a:xfrm>
          <a:prstGeom prst="rect">
            <a:avLst/>
          </a:prstGeom>
          <a:solidFill>
            <a:srgbClr val="FFFFFF"/>
          </a:solidFill>
          <a:ln w="28575">
            <a:solidFill>
              <a:srgbClr val="00FF00"/>
            </a:solidFill>
            <a:miter lim="800000"/>
            <a:headEnd/>
            <a:tailEnd/>
          </a:ln>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a:latin typeface="SassoonPrimaryInfant" pitchFamily="2" charset="0"/>
              </a:rPr>
              <a:t>Personal Social and Emotional</a:t>
            </a:r>
          </a:p>
          <a:p>
            <a:pPr eaLnBrk="1" hangingPunct="1">
              <a:spcBef>
                <a:spcPct val="0"/>
              </a:spcBef>
              <a:buFontTx/>
              <a:buNone/>
            </a:pPr>
            <a:r>
              <a:rPr lang="en-US" altLang="en-US" sz="1000">
                <a:latin typeface="SassoonPrimaryInfant" pitchFamily="2" charset="0"/>
              </a:rPr>
              <a:t>Children will look at the different environments on each planet. Comparing earth/Space.</a:t>
            </a:r>
          </a:p>
          <a:p>
            <a:pPr eaLnBrk="1" hangingPunct="1">
              <a:spcBef>
                <a:spcPct val="0"/>
              </a:spcBef>
              <a:buFontTx/>
              <a:buNone/>
            </a:pPr>
            <a:r>
              <a:rPr lang="en-US" altLang="en-US" sz="1000">
                <a:latin typeface="SassoonPrimaryInfant" pitchFamily="2" charset="0"/>
              </a:rPr>
              <a:t>How can we take care of our environment?</a:t>
            </a:r>
          </a:p>
          <a:p>
            <a:pPr eaLnBrk="1" hangingPunct="1">
              <a:spcBef>
                <a:spcPct val="0"/>
              </a:spcBef>
              <a:buFontTx/>
              <a:buNone/>
            </a:pPr>
            <a:r>
              <a:rPr lang="en-US" altLang="en-US" sz="1000">
                <a:latin typeface="SassoonPrimaryInfant" pitchFamily="2" charset="0"/>
              </a:rPr>
              <a:t>Recycling/Reuse/Reduce!</a:t>
            </a:r>
          </a:p>
          <a:p>
            <a:pPr eaLnBrk="1" hangingPunct="1">
              <a:spcBef>
                <a:spcPct val="0"/>
              </a:spcBef>
              <a:buFontTx/>
              <a:buNone/>
            </a:pPr>
            <a:r>
              <a:rPr lang="en-US" altLang="en-US" sz="1000">
                <a:latin typeface="SassoonPrimaryInfant" pitchFamily="2" charset="0"/>
              </a:rPr>
              <a:t>How can we look after and care for animals on our planet? </a:t>
            </a:r>
          </a:p>
          <a:p>
            <a:pPr eaLnBrk="1" hangingPunct="1">
              <a:spcBef>
                <a:spcPct val="0"/>
              </a:spcBef>
              <a:buFontTx/>
              <a:buNone/>
            </a:pPr>
            <a:r>
              <a:rPr lang="en-US" altLang="en-US" sz="1000" i="1">
                <a:latin typeface="SassoonPrimaryInfant" pitchFamily="2" charset="0"/>
              </a:rPr>
              <a:t>Discus</a:t>
            </a:r>
            <a:r>
              <a:rPr lang="en-US" altLang="en-US" sz="1000">
                <a:latin typeface="SassoonPrimaryInfant" pitchFamily="2" charset="0"/>
              </a:rPr>
              <a:t>s how the </a:t>
            </a:r>
            <a:r>
              <a:rPr lang="en-US" altLang="en-US" sz="1000" i="1">
                <a:latin typeface="SassoonPrimaryInfant" pitchFamily="2" charset="0"/>
              </a:rPr>
              <a:t>Man on the Moon </a:t>
            </a:r>
            <a:r>
              <a:rPr lang="en-US" altLang="en-US" sz="1000">
                <a:latin typeface="SassoonPrimaryInfant" pitchFamily="2" charset="0"/>
              </a:rPr>
              <a:t>felt. How would you feel if you visited another planet?</a:t>
            </a:r>
          </a:p>
          <a:p>
            <a:pPr eaLnBrk="1" hangingPunct="1">
              <a:spcBef>
                <a:spcPct val="0"/>
              </a:spcBef>
              <a:buFontTx/>
              <a:buNone/>
            </a:pPr>
            <a:r>
              <a:rPr lang="en-US" altLang="en-US" sz="1000">
                <a:latin typeface="SassoonPrimaryInfant" pitchFamily="2" charset="0"/>
              </a:rPr>
              <a:t>Discuss the boy in </a:t>
            </a:r>
            <a:r>
              <a:rPr lang="en-US" altLang="en-US" sz="1000" i="1">
                <a:latin typeface="SassoonPrimaryInfant" pitchFamily="2" charset="0"/>
              </a:rPr>
              <a:t>How to Catch a Star </a:t>
            </a:r>
            <a:r>
              <a:rPr lang="en-US" altLang="en-US" sz="1000">
                <a:latin typeface="SassoonPrimaryInfant" pitchFamily="2" charset="0"/>
              </a:rPr>
              <a:t>and the perseverance he showed to get the star from the sky. </a:t>
            </a:r>
          </a:p>
        </p:txBody>
      </p:sp>
      <p:sp>
        <p:nvSpPr>
          <p:cNvPr id="5" name="TextBox 4"/>
          <p:cNvSpPr txBox="1"/>
          <p:nvPr/>
        </p:nvSpPr>
        <p:spPr>
          <a:xfrm>
            <a:off x="2881313" y="436563"/>
            <a:ext cx="3381375" cy="2032000"/>
          </a:xfrm>
          <a:prstGeom prst="rect">
            <a:avLst/>
          </a:prstGeom>
          <a:solidFill>
            <a:srgbClr val="FFFFFF"/>
          </a:solidFill>
          <a:ln w="28575" cmpd="sng">
            <a:solidFill>
              <a:schemeClr val="tx2">
                <a:lumMod val="60000"/>
                <a:lumOff val="40000"/>
              </a:schemeClr>
            </a:solidFill>
          </a:ln>
        </p:spPr>
        <p:txBody>
          <a:bodyPr>
            <a:spAutoFit/>
          </a:bodyPr>
          <a:lstStyle/>
          <a:p>
            <a:pPr algn="ctr" fontAlgn="auto">
              <a:spcBef>
                <a:spcPts val="0"/>
              </a:spcBef>
              <a:spcAft>
                <a:spcPts val="0"/>
              </a:spcAft>
              <a:defRPr/>
            </a:pPr>
            <a:r>
              <a:rPr lang="en-US" sz="1050" b="1" dirty="0">
                <a:latin typeface="+mn-lt"/>
                <a:cs typeface="SassoonPrimaryType Regular"/>
              </a:rPr>
              <a:t>Literacy </a:t>
            </a:r>
          </a:p>
          <a:p>
            <a:pPr fontAlgn="auto">
              <a:spcBef>
                <a:spcPts val="0"/>
              </a:spcBef>
              <a:spcAft>
                <a:spcPts val="0"/>
              </a:spcAft>
              <a:defRPr/>
            </a:pPr>
            <a:r>
              <a:rPr lang="en-US" sz="1050" dirty="0">
                <a:latin typeface="SassoonPrimaryInfant" pitchFamily="2" charset="0"/>
                <a:cs typeface="SassoonPrimaryType Regular"/>
              </a:rPr>
              <a:t>This half term the children will have lots of exciting opportunities to develop their writing skills. We will write labels for aliens and rockets and find out about rockets before writing instructions to create their own large rocket for the role-play area. The children will write lists of equipment to take to the moon and postcards and descriptions of what it is like when they get there. We will write fact books about the different planets we will discuss and learn about during carpet time. We will continue to learn to read and write the High Frequency words and meet new letters and sounds during daily phonics sessions. </a:t>
            </a:r>
          </a:p>
        </p:txBody>
      </p:sp>
      <p:sp>
        <p:nvSpPr>
          <p:cNvPr id="6" name="Rectangle 5"/>
          <p:cNvSpPr/>
          <p:nvPr/>
        </p:nvSpPr>
        <p:spPr>
          <a:xfrm>
            <a:off x="6773863" y="463550"/>
            <a:ext cx="2311400" cy="1870075"/>
          </a:xfrm>
          <a:prstGeom prst="rect">
            <a:avLst/>
          </a:prstGeom>
          <a:solidFill>
            <a:srgbClr val="FFFFFF"/>
          </a:solidFill>
          <a:ln w="28575" cmpd="sng">
            <a:solidFill>
              <a:srgbClr val="FF00FF"/>
            </a:solidFill>
          </a:ln>
        </p:spPr>
        <p:txBody>
          <a:bodyPr>
            <a:spAutoFit/>
          </a:bodyPr>
          <a:lstStyle/>
          <a:p>
            <a:pPr algn="ctr" fontAlgn="auto">
              <a:spcBef>
                <a:spcPts val="0"/>
              </a:spcBef>
              <a:spcAft>
                <a:spcPts val="0"/>
              </a:spcAft>
              <a:defRPr/>
            </a:pPr>
            <a:r>
              <a:rPr lang="en-US" sz="1050" b="1" dirty="0">
                <a:latin typeface="SassoonPrimaryInfant" pitchFamily="2" charset="0"/>
                <a:cs typeface="Calibri"/>
              </a:rPr>
              <a:t>Mathematics</a:t>
            </a:r>
          </a:p>
          <a:p>
            <a:pPr fontAlgn="auto">
              <a:spcBef>
                <a:spcPts val="0"/>
              </a:spcBef>
              <a:spcAft>
                <a:spcPts val="0"/>
              </a:spcAft>
              <a:defRPr/>
            </a:pPr>
            <a:r>
              <a:rPr lang="en-US" sz="1050" dirty="0">
                <a:latin typeface="SassoonPrimaryInfant" pitchFamily="2" charset="0"/>
                <a:cs typeface="Calibri"/>
              </a:rPr>
              <a:t>This term </a:t>
            </a:r>
            <a:r>
              <a:rPr lang="en-GB" sz="1050" dirty="0">
                <a:latin typeface="SassoonPrimaryInfant" pitchFamily="2" charset="0"/>
                <a:cs typeface="Calibri"/>
              </a:rPr>
              <a:t>we will continue to follow White Rose Maths. We will :</a:t>
            </a:r>
          </a:p>
          <a:p>
            <a:pPr fontAlgn="auto">
              <a:spcBef>
                <a:spcPts val="0"/>
              </a:spcBef>
              <a:spcAft>
                <a:spcPts val="0"/>
              </a:spcAft>
              <a:defRPr/>
            </a:pPr>
            <a:r>
              <a:rPr lang="en-GB" sz="1050" dirty="0">
                <a:latin typeface="SassoonPrimaryInfant" pitchFamily="2" charset="0"/>
                <a:cs typeface="Calibri"/>
              </a:rPr>
              <a:t>-Introduce zero.</a:t>
            </a:r>
          </a:p>
          <a:p>
            <a:pPr fontAlgn="auto">
              <a:spcBef>
                <a:spcPts val="0"/>
              </a:spcBef>
              <a:spcAft>
                <a:spcPts val="0"/>
              </a:spcAft>
              <a:defRPr/>
            </a:pPr>
            <a:r>
              <a:rPr lang="en-GB" sz="1050" dirty="0">
                <a:latin typeface="SassoonPrimaryInfant" pitchFamily="2" charset="0"/>
                <a:cs typeface="Calibri"/>
              </a:rPr>
              <a:t>-Look at number bonds to 5.</a:t>
            </a:r>
          </a:p>
          <a:p>
            <a:pPr fontAlgn="auto">
              <a:spcBef>
                <a:spcPts val="0"/>
              </a:spcBef>
              <a:spcAft>
                <a:spcPts val="0"/>
              </a:spcAft>
              <a:defRPr/>
            </a:pPr>
            <a:r>
              <a:rPr lang="en-GB" sz="1050" dirty="0">
                <a:latin typeface="SassoonPrimaryInfant" pitchFamily="2" charset="0"/>
                <a:cs typeface="Calibri"/>
              </a:rPr>
              <a:t>-Focus on numbers 6-10.</a:t>
            </a:r>
          </a:p>
          <a:p>
            <a:pPr fontAlgn="auto">
              <a:spcBef>
                <a:spcPts val="0"/>
              </a:spcBef>
              <a:spcAft>
                <a:spcPts val="0"/>
              </a:spcAft>
              <a:defRPr/>
            </a:pPr>
            <a:r>
              <a:rPr lang="en-GB" sz="1050" dirty="0">
                <a:latin typeface="SassoonPrimaryInfant" pitchFamily="2" charset="0"/>
                <a:cs typeface="Calibri"/>
              </a:rPr>
              <a:t>-Compare groups up to 10.</a:t>
            </a:r>
          </a:p>
          <a:p>
            <a:pPr fontAlgn="auto">
              <a:spcBef>
                <a:spcPts val="0"/>
              </a:spcBef>
              <a:spcAft>
                <a:spcPts val="0"/>
              </a:spcAft>
              <a:defRPr/>
            </a:pPr>
            <a:r>
              <a:rPr lang="en-GB" sz="1050" dirty="0">
                <a:latin typeface="SassoonPrimaryInfant" pitchFamily="2" charset="0"/>
                <a:cs typeface="Calibri"/>
              </a:rPr>
              <a:t>-Addition to 10 using both a ten frame and using the part-whole model.</a:t>
            </a:r>
          </a:p>
          <a:p>
            <a:pPr fontAlgn="auto">
              <a:spcBef>
                <a:spcPts val="0"/>
              </a:spcBef>
              <a:spcAft>
                <a:spcPts val="0"/>
              </a:spcAft>
              <a:defRPr/>
            </a:pPr>
            <a:r>
              <a:rPr lang="en-GB" sz="1050" dirty="0">
                <a:latin typeface="SassoonPrimaryInfant" pitchFamily="2" charset="0"/>
                <a:cs typeface="Calibri"/>
              </a:rPr>
              <a:t>-Look at 2D and 3D shapes.</a:t>
            </a:r>
          </a:p>
          <a:p>
            <a:pPr fontAlgn="auto">
              <a:spcBef>
                <a:spcPts val="0"/>
              </a:spcBef>
              <a:spcAft>
                <a:spcPts val="0"/>
              </a:spcAft>
              <a:defRPr/>
            </a:pPr>
            <a:endParaRPr lang="en-US" sz="1050" dirty="0">
              <a:latin typeface="Calibri"/>
              <a:cs typeface="Calibri"/>
            </a:endParaRPr>
          </a:p>
        </p:txBody>
      </p:sp>
      <p:sp>
        <p:nvSpPr>
          <p:cNvPr id="7" name="Rectangle 6"/>
          <p:cNvSpPr/>
          <p:nvPr/>
        </p:nvSpPr>
        <p:spPr>
          <a:xfrm>
            <a:off x="6780213" y="2867025"/>
            <a:ext cx="2286000" cy="1385888"/>
          </a:xfrm>
          <a:prstGeom prst="rect">
            <a:avLst/>
          </a:prstGeom>
          <a:solidFill>
            <a:srgbClr val="FFFFFF"/>
          </a:solidFill>
          <a:ln w="28575" cmpd="sng">
            <a:solidFill>
              <a:srgbClr val="800080"/>
            </a:solidFill>
          </a:ln>
        </p:spPr>
        <p:txBody>
          <a:bodyPr>
            <a:spAutoFit/>
          </a:bodyPr>
          <a:lstStyle/>
          <a:p>
            <a:pPr algn="ctr" fontAlgn="auto">
              <a:spcBef>
                <a:spcPts val="0"/>
              </a:spcBef>
              <a:spcAft>
                <a:spcPts val="0"/>
              </a:spcAft>
              <a:defRPr/>
            </a:pPr>
            <a:r>
              <a:rPr lang="en-US" sz="1050" b="1" dirty="0">
                <a:latin typeface="SassoonPrimaryInfant" pitchFamily="2" charset="0"/>
                <a:cs typeface="Calibri"/>
              </a:rPr>
              <a:t>Physical Development</a:t>
            </a:r>
          </a:p>
          <a:p>
            <a:pPr fontAlgn="auto">
              <a:spcBef>
                <a:spcPts val="0"/>
              </a:spcBef>
              <a:spcAft>
                <a:spcPts val="0"/>
              </a:spcAft>
              <a:defRPr/>
            </a:pPr>
            <a:r>
              <a:rPr lang="en-US" sz="1050" dirty="0">
                <a:latin typeface="SassoonPrimaryInfant" pitchFamily="2" charset="0"/>
                <a:cs typeface="Calibri"/>
              </a:rPr>
              <a:t>During this topic the focus will be Multi-skills. The children will learn how to move safely in lots of different ways. They will learn how to throw and balance and jump and hop, developing </a:t>
            </a:r>
            <a:r>
              <a:rPr lang="en-US" sz="1050" dirty="0" err="1">
                <a:latin typeface="SassoonPrimaryInfant" pitchFamily="2" charset="0"/>
                <a:cs typeface="Calibri"/>
              </a:rPr>
              <a:t>th</a:t>
            </a:r>
            <a:r>
              <a:rPr lang="de-DE" sz="1050" dirty="0">
                <a:latin typeface="SassoonPrimaryInfant" pitchFamily="2" charset="0"/>
                <a:cs typeface="Calibri"/>
              </a:rPr>
              <a:t>ei</a:t>
            </a:r>
            <a:r>
              <a:rPr lang="en-US" sz="1050" dirty="0">
                <a:latin typeface="SassoonPrimaryInfant" pitchFamily="2" charset="0"/>
                <a:cs typeface="Calibri"/>
              </a:rPr>
              <a:t>r coordination and core strength.</a:t>
            </a:r>
          </a:p>
        </p:txBody>
      </p:sp>
      <p:sp>
        <p:nvSpPr>
          <p:cNvPr id="5126" name="Rectangle 7"/>
          <p:cNvSpPr>
            <a:spLocks noChangeArrowheads="1"/>
          </p:cNvSpPr>
          <p:nvPr/>
        </p:nvSpPr>
        <p:spPr bwMode="auto">
          <a:xfrm>
            <a:off x="6070600" y="4414838"/>
            <a:ext cx="2995613" cy="1938337"/>
          </a:xfrm>
          <a:prstGeom prst="rect">
            <a:avLst/>
          </a:prstGeom>
          <a:solidFill>
            <a:srgbClr val="FFFFFF"/>
          </a:solidFill>
          <a:ln w="28575">
            <a:solidFill>
              <a:srgbClr val="FFFF00"/>
            </a:solidFill>
            <a:miter lim="800000"/>
            <a:headEnd/>
            <a:tailEnd/>
          </a:ln>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a:latin typeface="SassoonPrimaryInfant" pitchFamily="2" charset="0"/>
              </a:rPr>
              <a:t>Expressive Arts and Design</a:t>
            </a:r>
          </a:p>
          <a:p>
            <a:pPr eaLnBrk="1" hangingPunct="1">
              <a:spcBef>
                <a:spcPct val="0"/>
              </a:spcBef>
              <a:buFontTx/>
              <a:buNone/>
            </a:pPr>
            <a:r>
              <a:rPr lang="en-US" altLang="en-US" sz="1000">
                <a:latin typeface="SassoonPrimaryInfant" pitchFamily="2" charset="0"/>
              </a:rPr>
              <a:t>We will design and make rockets and jet packs from junk modelling!</a:t>
            </a:r>
          </a:p>
          <a:p>
            <a:pPr eaLnBrk="1" hangingPunct="1">
              <a:spcBef>
                <a:spcPct val="0"/>
              </a:spcBef>
              <a:buFontTx/>
              <a:buNone/>
            </a:pPr>
            <a:r>
              <a:rPr lang="en-US" altLang="en-US" sz="1000">
                <a:latin typeface="SassoonPrimaryInfant" pitchFamily="2" charset="0"/>
              </a:rPr>
              <a:t>We will create our very own telescope to gaze at the stars and planets. </a:t>
            </a:r>
          </a:p>
          <a:p>
            <a:pPr eaLnBrk="1" hangingPunct="1">
              <a:spcBef>
                <a:spcPct val="0"/>
              </a:spcBef>
              <a:buFontTx/>
              <a:buNone/>
            </a:pPr>
            <a:r>
              <a:rPr lang="en-US" altLang="en-US" sz="1000">
                <a:latin typeface="SassoonPrimaryInfant" pitchFamily="2" charset="0"/>
              </a:rPr>
              <a:t>We will make ‘planet pizzas’ with different ingredients on top. We will think about what an alien would look like and what an alien would eat. What does the surface of the moon feel like? Can the children use bubble print to recreate it? We will create our own constellation art using lots of different media.</a:t>
            </a:r>
          </a:p>
          <a:p>
            <a:pPr eaLnBrk="1" hangingPunct="1">
              <a:spcBef>
                <a:spcPct val="0"/>
              </a:spcBef>
              <a:buFontTx/>
              <a:buNone/>
            </a:pPr>
            <a:r>
              <a:rPr lang="en-US" altLang="en-US" sz="1000">
                <a:latin typeface="SassoonPrimaryInfant" pitchFamily="2" charset="0"/>
              </a:rPr>
              <a:t>We </a:t>
            </a:r>
            <a:r>
              <a:rPr lang="pl-PL" altLang="en-US" sz="1000"/>
              <a:t>wi</a:t>
            </a:r>
            <a:r>
              <a:rPr lang="en-US" altLang="en-US" sz="1000">
                <a:latin typeface="SassoonPrimaryInfant" pitchFamily="2" charset="0"/>
              </a:rPr>
              <a:t>ll learn lots of new space songs.</a:t>
            </a:r>
          </a:p>
        </p:txBody>
      </p:sp>
      <p:sp>
        <p:nvSpPr>
          <p:cNvPr id="9" name="Rectangle 8"/>
          <p:cNvSpPr/>
          <p:nvPr/>
        </p:nvSpPr>
        <p:spPr>
          <a:xfrm>
            <a:off x="2744788" y="4252913"/>
            <a:ext cx="3144837" cy="2516187"/>
          </a:xfrm>
          <a:prstGeom prst="rect">
            <a:avLst/>
          </a:prstGeom>
          <a:solidFill>
            <a:srgbClr val="FFFFFF"/>
          </a:solidFill>
          <a:ln w="28575" cmpd="sng">
            <a:solidFill>
              <a:srgbClr val="FF8000"/>
            </a:solidFill>
          </a:ln>
        </p:spPr>
        <p:txBody>
          <a:bodyPr>
            <a:spAutoFit/>
          </a:bodyPr>
          <a:lstStyle/>
          <a:p>
            <a:pPr algn="ctr" fontAlgn="auto">
              <a:spcBef>
                <a:spcPts val="0"/>
              </a:spcBef>
              <a:spcAft>
                <a:spcPts val="0"/>
              </a:spcAft>
              <a:defRPr/>
            </a:pPr>
            <a:r>
              <a:rPr lang="en-US" sz="1050" b="1" dirty="0">
                <a:latin typeface="SassoonPrimaryInfant" pitchFamily="2" charset="0"/>
                <a:cs typeface="Calibri"/>
              </a:rPr>
              <a:t>Understanding the World</a:t>
            </a:r>
          </a:p>
          <a:p>
            <a:pPr fontAlgn="auto">
              <a:spcBef>
                <a:spcPts val="0"/>
              </a:spcBef>
              <a:spcAft>
                <a:spcPts val="0"/>
              </a:spcAft>
              <a:defRPr/>
            </a:pPr>
            <a:r>
              <a:rPr lang="en-US" sz="1050" dirty="0">
                <a:latin typeface="SassoonPrimaryInfant" pitchFamily="2" charset="0"/>
                <a:cs typeface="Calibri"/>
              </a:rPr>
              <a:t>The children will spend time learning about the first moon landing and how Neil Armstrong became the first man on the moon. </a:t>
            </a:r>
          </a:p>
          <a:p>
            <a:pPr fontAlgn="auto">
              <a:spcBef>
                <a:spcPts val="0"/>
              </a:spcBef>
              <a:spcAft>
                <a:spcPts val="0"/>
              </a:spcAft>
              <a:defRPr/>
            </a:pPr>
            <a:r>
              <a:rPr lang="en-US" sz="1050" dirty="0">
                <a:latin typeface="SassoonPrimaryInfant" pitchFamily="2" charset="0"/>
                <a:cs typeface="Calibri"/>
              </a:rPr>
              <a:t>We will fly to each of the planets in our solar system and discuss what it would be like to live there and how and why Earth is the perfect place for us to live. We will discuss the similarities and differences between each planet and think about what we would look like if we lived on Mars or Jupiter or Saturn! We will talk about how important it is to care for our environment and look after the planet we live on.</a:t>
            </a:r>
          </a:p>
          <a:p>
            <a:pPr fontAlgn="auto">
              <a:spcBef>
                <a:spcPts val="0"/>
              </a:spcBef>
              <a:spcAft>
                <a:spcPts val="0"/>
              </a:spcAft>
              <a:defRPr/>
            </a:pPr>
            <a:r>
              <a:rPr lang="en-US" sz="1050" dirty="0">
                <a:latin typeface="SassoonPrimaryInfant" pitchFamily="2" charset="0"/>
                <a:cs typeface="Calibri"/>
              </a:rPr>
              <a:t>We will learn how to </a:t>
            </a:r>
            <a:r>
              <a:rPr lang="en-US" sz="1050" dirty="0" err="1">
                <a:latin typeface="SassoonPrimaryInfant" pitchFamily="2" charset="0"/>
                <a:cs typeface="Calibri"/>
              </a:rPr>
              <a:t>programme</a:t>
            </a:r>
            <a:r>
              <a:rPr lang="en-US" sz="1050" dirty="0">
                <a:latin typeface="SassoonPrimaryInfant" pitchFamily="2" charset="0"/>
                <a:cs typeface="Calibri"/>
              </a:rPr>
              <a:t> Bee Bot Rovers to follow directions on different planets just like the one on Mars!</a:t>
            </a:r>
          </a:p>
        </p:txBody>
      </p:sp>
      <p:sp>
        <p:nvSpPr>
          <p:cNvPr id="10" name="Rectangle 9"/>
          <p:cNvSpPr/>
          <p:nvPr/>
        </p:nvSpPr>
        <p:spPr>
          <a:xfrm>
            <a:off x="134938" y="4556125"/>
            <a:ext cx="2355850" cy="2030413"/>
          </a:xfrm>
          <a:prstGeom prst="rect">
            <a:avLst/>
          </a:prstGeom>
          <a:solidFill>
            <a:srgbClr val="FFFFFF"/>
          </a:solidFill>
          <a:ln w="28575" cmpd="sng">
            <a:solidFill>
              <a:srgbClr val="FF0000"/>
            </a:solidFill>
          </a:ln>
        </p:spPr>
        <p:txBody>
          <a:bodyPr>
            <a:spAutoFit/>
          </a:bodyPr>
          <a:lstStyle/>
          <a:p>
            <a:pPr algn="ctr" fontAlgn="auto">
              <a:spcBef>
                <a:spcPts val="0"/>
              </a:spcBef>
              <a:spcAft>
                <a:spcPts val="0"/>
              </a:spcAft>
              <a:defRPr/>
            </a:pPr>
            <a:r>
              <a:rPr lang="en-US" sz="1050" b="1" dirty="0">
                <a:latin typeface="SassoonPrimaryInfant" pitchFamily="2" charset="0"/>
                <a:cs typeface="Calibri"/>
              </a:rPr>
              <a:t>Communication and Language</a:t>
            </a:r>
          </a:p>
          <a:p>
            <a:pPr fontAlgn="auto">
              <a:spcBef>
                <a:spcPts val="0"/>
              </a:spcBef>
              <a:spcAft>
                <a:spcPts val="0"/>
              </a:spcAft>
              <a:defRPr/>
            </a:pPr>
            <a:r>
              <a:rPr lang="en-US" sz="1050" dirty="0">
                <a:latin typeface="SassoonPrimaryInfant" pitchFamily="2" charset="0"/>
                <a:cs typeface="Calibri"/>
              </a:rPr>
              <a:t>The children will have a Space Station or rocket control center in class to support their imaginative role play. </a:t>
            </a:r>
          </a:p>
          <a:p>
            <a:pPr fontAlgn="auto">
              <a:spcBef>
                <a:spcPts val="0"/>
              </a:spcBef>
              <a:spcAft>
                <a:spcPts val="0"/>
              </a:spcAft>
              <a:defRPr/>
            </a:pPr>
            <a:r>
              <a:rPr lang="en-US" sz="1050" dirty="0">
                <a:latin typeface="SassoonPrimaryInfant" pitchFamily="2" charset="0"/>
                <a:cs typeface="Calibri"/>
              </a:rPr>
              <a:t>We will learn new words like solar system, orbit, sphere, gravity and rotate to help us talk about our space topic. </a:t>
            </a:r>
          </a:p>
          <a:p>
            <a:pPr fontAlgn="auto">
              <a:spcBef>
                <a:spcPts val="0"/>
              </a:spcBef>
              <a:spcAft>
                <a:spcPts val="0"/>
              </a:spcAft>
              <a:defRPr/>
            </a:pPr>
            <a:r>
              <a:rPr lang="en-US" sz="1050" dirty="0">
                <a:latin typeface="SassoonPrimaryInfant" pitchFamily="2" charset="0"/>
                <a:cs typeface="Calibri"/>
              </a:rPr>
              <a:t>We will think about what it would be like to visit the moon and think of clever words to describe what it looks like, we’ll make our own ‘The Moon looks like</a:t>
            </a:r>
            <a:r>
              <a:rPr lang="is-IS" sz="1050" dirty="0">
                <a:latin typeface="SassoonPrimaryInfant" pitchFamily="2" charset="0"/>
                <a:cs typeface="Calibri"/>
              </a:rPr>
              <a:t>…’ class book. </a:t>
            </a:r>
            <a:endParaRPr lang="en-US" sz="1050" dirty="0">
              <a:latin typeface="SassoonPrimaryInfant" pitchFamily="2" charset="0"/>
              <a:cs typeface="Calibri"/>
            </a:endParaRPr>
          </a:p>
        </p:txBody>
      </p:sp>
      <p:sp>
        <p:nvSpPr>
          <p:cNvPr id="12" name="Horizontal Scroll 11"/>
          <p:cNvSpPr/>
          <p:nvPr/>
        </p:nvSpPr>
        <p:spPr>
          <a:xfrm>
            <a:off x="3082925" y="2895600"/>
            <a:ext cx="2978150" cy="1066800"/>
          </a:xfrm>
          <a:prstGeom prst="horizontalScroll">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600" dirty="0">
                <a:solidFill>
                  <a:schemeClr val="tx1"/>
                </a:solidFill>
              </a:rPr>
              <a:t>Moon Zoom!</a:t>
            </a:r>
          </a:p>
          <a:p>
            <a:pPr algn="ctr" fontAlgn="auto">
              <a:spcBef>
                <a:spcPts val="0"/>
              </a:spcBef>
              <a:spcAft>
                <a:spcPts val="0"/>
              </a:spcAft>
              <a:defRPr/>
            </a:pPr>
            <a:r>
              <a:rPr lang="en-US" sz="1600" dirty="0">
                <a:solidFill>
                  <a:schemeClr val="tx1"/>
                </a:solidFill>
              </a:rPr>
              <a:t>(Spring 1)</a:t>
            </a:r>
          </a:p>
        </p:txBody>
      </p:sp>
      <p:sp>
        <p:nvSpPr>
          <p:cNvPr id="5130" name="Rectangle 19"/>
          <p:cNvSpPr>
            <a:spLocks noChangeArrowheads="1"/>
          </p:cNvSpPr>
          <p:nvPr/>
        </p:nvSpPr>
        <p:spPr bwMode="auto">
          <a:xfrm>
            <a:off x="69850" y="85725"/>
            <a:ext cx="2420938" cy="1035050"/>
          </a:xfrm>
          <a:prstGeom prst="rect">
            <a:avLst/>
          </a:prstGeom>
          <a:solidFill>
            <a:srgbClr val="FFFFFF"/>
          </a:solidFill>
          <a:ln w="28575">
            <a:solidFill>
              <a:srgbClr val="0000FF"/>
            </a:solidFill>
            <a:miter lim="800000"/>
            <a:headEnd/>
            <a:tailEnd/>
          </a:ln>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a:latin typeface="SassoonPrimaryInfant" pitchFamily="2" charset="0"/>
              </a:rPr>
              <a:t>Books we will read</a:t>
            </a:r>
            <a:r>
              <a:rPr lang="is-IS" altLang="en-US" sz="1000" b="1">
                <a:latin typeface="SassoonPrimaryInfant" pitchFamily="2" charset="0"/>
              </a:rPr>
              <a:t>…</a:t>
            </a:r>
            <a:endParaRPr lang="en-US" altLang="en-US" sz="1000" b="1">
              <a:latin typeface="SassoonPrimaryInfant" pitchFamily="2" charset="0"/>
            </a:endParaRPr>
          </a:p>
          <a:p>
            <a:pPr eaLnBrk="1" hangingPunct="1">
              <a:spcBef>
                <a:spcPct val="0"/>
              </a:spcBef>
              <a:buFontTx/>
              <a:buNone/>
            </a:pPr>
            <a:r>
              <a:rPr lang="en-US" altLang="en-US" sz="1000">
                <a:latin typeface="SassoonPrimaryInfant" pitchFamily="2" charset="0"/>
              </a:rPr>
              <a:t>Aliens Love Underpants</a:t>
            </a:r>
          </a:p>
          <a:p>
            <a:pPr eaLnBrk="1" hangingPunct="1">
              <a:spcBef>
                <a:spcPct val="0"/>
              </a:spcBef>
              <a:buFontTx/>
              <a:buNone/>
            </a:pPr>
            <a:r>
              <a:rPr lang="en-US" altLang="en-US" sz="1000">
                <a:latin typeface="SassoonPrimaryInfant" pitchFamily="2" charset="0"/>
              </a:rPr>
              <a:t>Roaring Rockets</a:t>
            </a:r>
          </a:p>
          <a:p>
            <a:pPr eaLnBrk="1" hangingPunct="1">
              <a:spcBef>
                <a:spcPct val="0"/>
              </a:spcBef>
              <a:buFontTx/>
              <a:buNone/>
            </a:pPr>
            <a:r>
              <a:rPr lang="en-US" altLang="en-US" sz="1000">
                <a:latin typeface="SassoonPrimaryInfant" pitchFamily="2" charset="0"/>
              </a:rPr>
              <a:t>Man on the Moon</a:t>
            </a:r>
          </a:p>
          <a:p>
            <a:pPr eaLnBrk="1" hangingPunct="1">
              <a:spcBef>
                <a:spcPct val="0"/>
              </a:spcBef>
              <a:buFontTx/>
              <a:buNone/>
            </a:pPr>
            <a:r>
              <a:rPr lang="en-US" altLang="en-US" sz="1000">
                <a:latin typeface="SassoonPrimaryInfant" pitchFamily="2" charset="0"/>
              </a:rPr>
              <a:t>How to Catch a Star</a:t>
            </a:r>
          </a:p>
          <a:p>
            <a:pPr eaLnBrk="1" hangingPunct="1">
              <a:spcBef>
                <a:spcPct val="0"/>
              </a:spcBef>
              <a:buFontTx/>
              <a:buNone/>
            </a:pPr>
            <a:r>
              <a:rPr lang="en-US" altLang="en-US" sz="1000">
                <a:latin typeface="SassoonPrimaryInfant" pitchFamily="2" charset="0"/>
              </a:rPr>
              <a:t>Whatever Next!</a:t>
            </a:r>
          </a:p>
        </p:txBody>
      </p:sp>
      <p:pic>
        <p:nvPicPr>
          <p:cNvPr id="5131"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7075" y="3176588"/>
            <a:ext cx="5794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0" y="3176588"/>
            <a:ext cx="57943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686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661</Words>
  <Application>Microsoft Office PowerPoint</Application>
  <PresentationFormat>On-screen Show (4:3)</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Saleh</dc:creator>
  <cp:lastModifiedBy>Natalie Saleh</cp:lastModifiedBy>
  <cp:revision>1</cp:revision>
  <dcterms:created xsi:type="dcterms:W3CDTF">2020-01-13T17:28:41Z</dcterms:created>
  <dcterms:modified xsi:type="dcterms:W3CDTF">2020-01-13T17:29:33Z</dcterms:modified>
</cp:coreProperties>
</file>