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83" r:id="rId2"/>
    <p:sldId id="256" r:id="rId3"/>
    <p:sldId id="257" r:id="rId4"/>
    <p:sldId id="287" r:id="rId5"/>
    <p:sldId id="286" r:id="rId6"/>
    <p:sldId id="270" r:id="rId7"/>
    <p:sldId id="265" r:id="rId8"/>
    <p:sldId id="259" r:id="rId9"/>
    <p:sldId id="260" r:id="rId10"/>
    <p:sldId id="261" r:id="rId11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48675F-6FA6-498A-8AB1-9354BDF88A62}">
  <a:tblStyle styleId="{D048675F-6FA6-498A-8AB1-9354BDF88A6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68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998047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dirty="0"/>
              <a:t>https://teachers.thenational.academy/units/faces-shapes-and-patterns-lines-and-turns-1338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1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1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2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bc.co.uk/teach/school-radio/audio-stories-the-crow-and-the-peacock/zmggy9q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hourofcode.com/moana" TargetMode="External"/><Relationship Id="rId13" Type="http://schemas.openxmlformats.org/officeDocument/2006/relationships/image" Target="../media/image6.png"/><Relationship Id="rId3" Type="http://schemas.openxmlformats.org/officeDocument/2006/relationships/hyperlink" Target="https://classroom.thenational.academy/lessons/revisiting-the-value-of-coins-comparing-value-74rkcr" TargetMode="External"/><Relationship Id="rId7" Type="http://schemas.openxmlformats.org/officeDocument/2006/relationships/hyperlink" Target="https://classroom.thenational.academy/lessons/change-from-a-pound-6wwkac" TargetMode="Externa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lassroom.thenational.academy/lessons/revisiting-the-value-of-coins-65jp2r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s://classroom.thenational.academy/lessons/counting-money-in-a-set-of-coins-65h32d" TargetMode="External"/><Relationship Id="rId15" Type="http://schemas.openxmlformats.org/officeDocument/2006/relationships/image" Target="../media/image7.png"/><Relationship Id="rId10" Type="http://schemas.openxmlformats.org/officeDocument/2006/relationships/image" Target="../media/image3.jpg"/><Relationship Id="rId4" Type="http://schemas.openxmlformats.org/officeDocument/2006/relationships/hyperlink" Target="https://classroom.thenational.academy/lessons/coins-and-notes-6wup4t" TargetMode="External"/><Relationship Id="rId9" Type="http://schemas.openxmlformats.org/officeDocument/2006/relationships/image" Target="../media/image2.png"/><Relationship Id="rId1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g"/><Relationship Id="rId4" Type="http://schemas.openxmlformats.org/officeDocument/2006/relationships/hyperlink" Target="http://www.seatonsluicesouth.northumberland.sch.uk/website/year_2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792480"/>
          </a:xfrm>
        </p:spPr>
        <p:txBody>
          <a:bodyPr/>
          <a:lstStyle/>
          <a:p>
            <a:r>
              <a:rPr lang="en-GB" dirty="0"/>
              <a:t>Monday, 25 January 2021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422555"/>
            <a:ext cx="9686544" cy="4351338"/>
          </a:xfrm>
        </p:spPr>
        <p:txBody>
          <a:bodyPr/>
          <a:lstStyle/>
          <a:p>
            <a:pPr marL="114300" indent="0">
              <a:buNone/>
            </a:pPr>
            <a:r>
              <a:rPr lang="en-GB" dirty="0"/>
              <a:t>Good morning everyone!</a:t>
            </a:r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r>
              <a:rPr lang="en-GB" dirty="0"/>
              <a:t>- Get your drawer</a:t>
            </a:r>
          </a:p>
          <a:p>
            <a:pPr marL="114300" indent="0">
              <a:buNone/>
            </a:pPr>
            <a:r>
              <a:rPr lang="en-GB" dirty="0"/>
              <a:t>- Put your reading record in your drawer</a:t>
            </a:r>
          </a:p>
          <a:p>
            <a:pPr marL="114300" indent="0">
              <a:buNone/>
            </a:pPr>
            <a:r>
              <a:rPr lang="en-GB" dirty="0"/>
              <a:t>- How fast can you complete your five </a:t>
            </a:r>
          </a:p>
          <a:p>
            <a:pPr marL="114300" indent="0">
              <a:buNone/>
            </a:pPr>
            <a:r>
              <a:rPr lang="en-GB" dirty="0"/>
              <a:t>  times table matching cards activity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E66D7A0-D31A-4712-8B2F-3B53D0CCF9CE}"/>
              </a:ext>
            </a:extLst>
          </p:cNvPr>
          <p:cNvGrpSpPr/>
          <p:nvPr/>
        </p:nvGrpSpPr>
        <p:grpSpPr>
          <a:xfrm>
            <a:off x="8954933" y="136559"/>
            <a:ext cx="3121334" cy="1717898"/>
            <a:chOff x="7440946" y="47780"/>
            <a:chExt cx="3121334" cy="1717898"/>
          </a:xfrm>
        </p:grpSpPr>
        <p:sp>
          <p:nvSpPr>
            <p:cNvPr id="6" name="Google Shape;89;p13">
              <a:extLst>
                <a:ext uri="{FF2B5EF4-FFF2-40B4-BE49-F238E27FC236}">
                  <a16:creationId xmlns:a16="http://schemas.microsoft.com/office/drawing/2014/main" id="{75C48AF9-A651-46B4-8A66-D8E973CDBB2C}"/>
                </a:ext>
              </a:extLst>
            </p:cNvPr>
            <p:cNvSpPr txBox="1"/>
            <p:nvPr/>
          </p:nvSpPr>
          <p:spPr>
            <a:xfrm>
              <a:off x="7440946" y="1301468"/>
              <a:ext cx="3121334" cy="464210"/>
            </a:xfrm>
            <a:prstGeom prst="rect">
              <a:avLst/>
            </a:prstGeom>
            <a:solidFill>
              <a:srgbClr val="C9DAF8"/>
            </a:solidFill>
            <a:ln>
              <a:noFill/>
            </a:ln>
          </p:spPr>
          <p:txBody>
            <a:bodyPr spcFirstLastPara="1" wrap="square" lIns="81750" tIns="81750" rIns="81750" bIns="8175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GB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Everything is difficult before it is easy</a:t>
              </a:r>
              <a:endParaRPr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B3A9361-F196-48CE-A831-2AA12E45E3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40946" y="47780"/>
              <a:ext cx="3121334" cy="1285996"/>
            </a:xfrm>
            <a:prstGeom prst="rect">
              <a:avLst/>
            </a:prstGeom>
          </p:spPr>
        </p:pic>
      </p:grp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C1B54A60-E54D-4F84-89A0-36962AB3FF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5951" y="5218647"/>
            <a:ext cx="1573649" cy="150279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D983350-01F7-40C9-8D9D-268360813256}"/>
              </a:ext>
            </a:extLst>
          </p:cNvPr>
          <p:cNvSpPr txBox="1"/>
          <p:nvPr/>
        </p:nvSpPr>
        <p:spPr>
          <a:xfrm>
            <a:off x="452761" y="5435445"/>
            <a:ext cx="786561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>
                <a:solidFill>
                  <a:schemeClr val="accent5">
                    <a:lumMod val="75000"/>
                  </a:schemeClr>
                </a:solidFill>
                <a:latin typeface="Berlin Sans FB" panose="020E0602020502020306" pitchFamily="34" charset="0"/>
              </a:rPr>
              <a:t>Now we are all settled, let’s listen to a story…</a:t>
            </a:r>
          </a:p>
          <a:p>
            <a:endParaRPr lang="en-GB" dirty="0">
              <a:solidFill>
                <a:schemeClr val="accent5">
                  <a:lumMod val="75000"/>
                </a:schemeClr>
              </a:solidFill>
              <a:latin typeface="Berlin Sans FB" panose="020E0602020502020306" pitchFamily="34" charset="0"/>
            </a:endParaRPr>
          </a:p>
          <a:p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Berlin Sans FB" panose="020E0602020502020306" pitchFamily="34" charset="0"/>
                <a:hlinkClick r:id="rId4"/>
              </a:rPr>
              <a:t>https://www.bbc.co.uk/teach/school-radio/audio-stories-the-crow-and-the-peacock/zmggy9q</a:t>
            </a:r>
            <a:endParaRPr lang="en-GB" dirty="0">
              <a:solidFill>
                <a:schemeClr val="accent5">
                  <a:lumMod val="75000"/>
                </a:schemeClr>
              </a:solidFill>
              <a:latin typeface="Berlin Sans FB" panose="020E0602020502020306" pitchFamily="34" charset="0"/>
            </a:endParaRPr>
          </a:p>
          <a:p>
            <a:endParaRPr lang="en-GB" dirty="0">
              <a:solidFill>
                <a:schemeClr val="accent5">
                  <a:lumMod val="75000"/>
                </a:schemeClr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930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oogle Shape;148;p18"/>
          <p:cNvGrpSpPr/>
          <p:nvPr/>
        </p:nvGrpSpPr>
        <p:grpSpPr>
          <a:xfrm>
            <a:off x="1800477" y="442290"/>
            <a:ext cx="8946673" cy="6001170"/>
            <a:chOff x="1335186" y="175660"/>
            <a:chExt cx="9525253" cy="6505241"/>
          </a:xfrm>
        </p:grpSpPr>
        <p:pic>
          <p:nvPicPr>
            <p:cNvPr id="149" name="Google Shape;149;p1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569855" y="175660"/>
              <a:ext cx="9290584" cy="650524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0" name="Google Shape;150;p18"/>
            <p:cNvSpPr/>
            <p:nvPr/>
          </p:nvSpPr>
          <p:spPr>
            <a:xfrm>
              <a:off x="1335186" y="6166131"/>
              <a:ext cx="1157161" cy="51477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1" name="Google Shape;151;p18"/>
          <p:cNvSpPr txBox="1"/>
          <p:nvPr/>
        </p:nvSpPr>
        <p:spPr>
          <a:xfrm>
            <a:off x="105196" y="134513"/>
            <a:ext cx="1770039" cy="30777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Reference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/>
        </p:nvSpPr>
        <p:spPr>
          <a:xfrm>
            <a:off x="10891282" y="208868"/>
            <a:ext cx="1231642" cy="1324705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81750" tIns="81750" rIns="81750" bIns="817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lang="en-GB" sz="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Don’t forget to say hello on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 Dojo!</a:t>
            </a: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129441" y="136023"/>
            <a:ext cx="3503608" cy="659523"/>
          </a:xfrm>
          <a:prstGeom prst="rect">
            <a:avLst/>
          </a:prstGeom>
          <a:solidFill>
            <a:srgbClr val="FFE599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1875" tIns="101875" rIns="101875" bIns="1018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My Home Learning Grid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Week beginning - </a:t>
            </a:r>
            <a:r>
              <a:rPr lang="en-GB" sz="1500" dirty="0">
                <a:solidFill>
                  <a:schemeClr val="dk1"/>
                </a:solidFill>
              </a:rPr>
              <a:t>1</a:t>
            </a:r>
            <a:r>
              <a:rPr lang="en-GB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.2.2021</a:t>
            </a:r>
            <a:endParaRPr sz="15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3561808" y="1250309"/>
            <a:ext cx="8492400" cy="6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775" tIns="40875" rIns="81775" bIns="408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700" i="0" u="none" strike="noStrike" cap="none" dirty="0">
              <a:solidFill>
                <a:srgbClr val="9900CC"/>
              </a:solidFill>
            </a:endParaRPr>
          </a:p>
        </p:txBody>
      </p:sp>
      <p:sp>
        <p:nvSpPr>
          <p:cNvPr id="92" name="Google Shape;92;p13" descr="Recycling Crafts for Kids | Junk Modelling"/>
          <p:cNvSpPr/>
          <p:nvPr/>
        </p:nvSpPr>
        <p:spPr>
          <a:xfrm>
            <a:off x="1657054" y="-137614"/>
            <a:ext cx="260675" cy="290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775" tIns="40875" rIns="81775" bIns="408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 descr="Pirate treasure map hand drawn Royalty Free Vector Image"/>
          <p:cNvSpPr/>
          <p:nvPr/>
        </p:nvSpPr>
        <p:spPr>
          <a:xfrm>
            <a:off x="1787392" y="7562"/>
            <a:ext cx="260675" cy="290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775" tIns="40875" rIns="81775" bIns="408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 descr="File:Skull &amp; crossbones.svg - Wikipedia"/>
          <p:cNvSpPr/>
          <p:nvPr/>
        </p:nvSpPr>
        <p:spPr>
          <a:xfrm>
            <a:off x="1917729" y="152737"/>
            <a:ext cx="260675" cy="290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775" tIns="40875" rIns="81775" bIns="408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3698532" y="4012425"/>
            <a:ext cx="4139414" cy="1425468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b="0" i="0" u="sng" strike="noStrike" cap="none" dirty="0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Task 4 – Power of Positive Thinking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GB" sz="900" u="sng" dirty="0">
              <a:solidFill>
                <a:srgbClr val="92D05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b="0" i="0" strike="noStrike" cap="none" dirty="0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If we tell ourselves we cannot do something then it becomes impossible.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b="0" i="0" strike="noStrike" cap="none" dirty="0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Work with a grown up at home to complete the Positive Power activity. I bet you have more strengths than you even realise!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rgbClr val="92D05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92D050"/>
              </a:solidFill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7940608" y="1762928"/>
            <a:ext cx="4098989" cy="5012280"/>
          </a:xfrm>
          <a:prstGeom prst="rect">
            <a:avLst/>
          </a:prstGeom>
          <a:noFill/>
          <a:ln w="9525" cap="flat" cmpd="sng">
            <a:solidFill>
              <a:srgbClr val="9900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sng" strike="noStrike" cap="none" dirty="0">
                <a:solidFill>
                  <a:srgbClr val="9900CC"/>
                </a:solidFill>
                <a:latin typeface="+mj-lt"/>
                <a:ea typeface="Arial"/>
                <a:cs typeface="Arial"/>
                <a:sym typeface="Arial"/>
              </a:rPr>
              <a:t>Maths </a:t>
            </a:r>
            <a:r>
              <a:rPr lang="en-GB" sz="1200" u="sng" dirty="0">
                <a:solidFill>
                  <a:srgbClr val="9900CC"/>
                </a:solidFill>
                <a:latin typeface="+mj-lt"/>
              </a:rPr>
              <a:t>– Money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200" u="sng" dirty="0">
              <a:solidFill>
                <a:srgbClr val="9900CC"/>
              </a:solidFill>
              <a:latin typeface="+mj-l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200" u="sng" dirty="0">
              <a:latin typeface="+mj-l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200" u="sng" dirty="0">
              <a:latin typeface="+mj-l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200" u="sng" dirty="0">
              <a:latin typeface="+mj-l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u="sng" dirty="0">
              <a:latin typeface="+mj-l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sng" strike="noStrike" cap="none" dirty="0">
              <a:solidFill>
                <a:srgbClr val="9900CC"/>
              </a:solidFill>
              <a:latin typeface="+mj-lt"/>
              <a:ea typeface="Arial"/>
              <a:cs typeface="Arial"/>
              <a:sym typeface="Arial"/>
            </a:endParaRPr>
          </a:p>
          <a:p>
            <a:pPr algn="l" fontAlgn="base"/>
            <a:r>
              <a:rPr lang="en-GB" sz="1200" b="0" i="0" u="none" strike="noStrike" cap="none" dirty="0">
                <a:solidFill>
                  <a:srgbClr val="9900CC"/>
                </a:solidFill>
                <a:latin typeface="+mj-lt"/>
                <a:ea typeface="Arial"/>
                <a:cs typeface="Arial"/>
                <a:sym typeface="Arial"/>
              </a:rPr>
              <a:t>Lesson 1: </a:t>
            </a:r>
            <a:r>
              <a:rPr lang="en-GB" sz="1200" dirty="0">
                <a:solidFill>
                  <a:srgbClr val="9900CC"/>
                </a:solidFill>
                <a:latin typeface="+mj-lt"/>
              </a:rPr>
              <a:t>Revisiting the value of coins: Comparing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 dirty="0">
                <a:solidFill>
                  <a:srgbClr val="9900CC"/>
                </a:solidFill>
                <a:latin typeface="+mj-lt"/>
                <a:ea typeface="Arial"/>
                <a:cs typeface="Arial"/>
                <a:sym typeface="Arial"/>
                <a:hlinkClick r:id="rId3"/>
              </a:rPr>
              <a:t>https://classroom.thenational.academy/lessons/revisiting-the-value-of-coins-comparing-value-74rkcr</a:t>
            </a:r>
            <a:endParaRPr lang="en-GB" sz="1200" b="0" i="0" u="none" strike="noStrike" cap="none" dirty="0">
              <a:solidFill>
                <a:srgbClr val="9900CC"/>
              </a:solidFill>
              <a:latin typeface="+mj-lt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rgbClr val="9900CC"/>
              </a:solidFill>
              <a:latin typeface="+mj-lt"/>
              <a:ea typeface="Arial"/>
              <a:cs typeface="Arial"/>
              <a:sym typeface="Arial"/>
            </a:endParaRPr>
          </a:p>
          <a:p>
            <a:r>
              <a:rPr lang="en-GB" sz="1200" b="0" i="0" u="none" strike="noStrike" cap="none" dirty="0">
                <a:solidFill>
                  <a:srgbClr val="9900CC"/>
                </a:solidFill>
                <a:latin typeface="+mj-lt"/>
                <a:ea typeface="Arial"/>
                <a:cs typeface="Arial"/>
                <a:sym typeface="Arial"/>
              </a:rPr>
              <a:t>Lesson 2: Coins and notes</a:t>
            </a:r>
          </a:p>
          <a:p>
            <a:r>
              <a:rPr lang="en-GB" sz="1200" b="0" i="0" u="none" strike="noStrike" cap="none" dirty="0">
                <a:solidFill>
                  <a:srgbClr val="9900CC"/>
                </a:solidFill>
                <a:latin typeface="+mj-lt"/>
                <a:ea typeface="Arial"/>
                <a:cs typeface="Arial"/>
                <a:sym typeface="Arial"/>
                <a:hlinkClick r:id="rId4"/>
              </a:rPr>
              <a:t>https://classroom.thenational.academy/lessons/coins-and-notes-6wup4t</a:t>
            </a:r>
            <a:endParaRPr lang="en-GB" sz="1200" dirty="0">
              <a:solidFill>
                <a:srgbClr val="9900CC"/>
              </a:solidFill>
              <a:latin typeface="+mj-lt"/>
            </a:endParaRPr>
          </a:p>
          <a:p>
            <a:endParaRPr lang="en-GB" sz="1200" dirty="0">
              <a:solidFill>
                <a:srgbClr val="9900CC"/>
              </a:solidFill>
              <a:latin typeface="+mj-lt"/>
            </a:endParaRPr>
          </a:p>
          <a:p>
            <a:r>
              <a:rPr lang="en-GB" sz="1200" b="0" i="0" u="none" strike="noStrike" cap="none" dirty="0">
                <a:solidFill>
                  <a:srgbClr val="9900CC"/>
                </a:solidFill>
                <a:latin typeface="+mj-lt"/>
                <a:ea typeface="Arial"/>
                <a:cs typeface="Arial"/>
                <a:sym typeface="Arial"/>
              </a:rPr>
              <a:t>Lesson 3: Counting money in a set of coins</a:t>
            </a:r>
            <a:endParaRPr lang="en-GB" sz="1200" dirty="0">
              <a:solidFill>
                <a:srgbClr val="9900CC"/>
              </a:solidFill>
              <a:latin typeface="+mj-lt"/>
            </a:endParaRPr>
          </a:p>
          <a:p>
            <a:r>
              <a:rPr lang="en-GB" sz="1200" dirty="0">
                <a:solidFill>
                  <a:srgbClr val="9900CC"/>
                </a:solidFill>
                <a:latin typeface="+mj-lt"/>
                <a:hlinkClick r:id="rId5"/>
              </a:rPr>
              <a:t>https://classroom.thenational.academy/lessons/counting-money-in-a-set-of-coins-65h32d</a:t>
            </a:r>
            <a:endParaRPr lang="en-GB" sz="1200" dirty="0">
              <a:solidFill>
                <a:srgbClr val="9900CC"/>
              </a:solidFill>
              <a:latin typeface="+mj-lt"/>
            </a:endParaRPr>
          </a:p>
          <a:p>
            <a:endParaRPr lang="en-GB" sz="1200" dirty="0">
              <a:solidFill>
                <a:srgbClr val="9900CC"/>
              </a:solidFill>
              <a:latin typeface="+mj-lt"/>
            </a:endParaRPr>
          </a:p>
          <a:p>
            <a:r>
              <a:rPr lang="en-GB" sz="1200" dirty="0">
                <a:solidFill>
                  <a:srgbClr val="9900CC"/>
                </a:solidFill>
                <a:latin typeface="+mj-lt"/>
              </a:rPr>
              <a:t>Lesson 4: Revisiting the value of coins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rgbClr val="9900CC"/>
                </a:solidFill>
                <a:latin typeface="+mj-lt"/>
                <a:hlinkClick r:id="rId6"/>
              </a:rPr>
              <a:t>https://classroom.thenational.academy/lessons/revisiting-the-value-of-coins-65jp2r</a:t>
            </a:r>
            <a:endParaRPr lang="en-GB" sz="1200" dirty="0">
              <a:solidFill>
                <a:srgbClr val="9900CC"/>
              </a:solidFill>
              <a:latin typeface="+mj-l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9900CC"/>
              </a:solidFill>
              <a:latin typeface="+mj-lt"/>
            </a:endParaRPr>
          </a:p>
          <a:p>
            <a:pPr algn="l"/>
            <a:r>
              <a:rPr lang="en-GB" sz="1200" dirty="0">
                <a:solidFill>
                  <a:srgbClr val="9900CC"/>
                </a:solidFill>
                <a:latin typeface="+mj-lt"/>
              </a:rPr>
              <a:t>Lesson 5: Change from a pound</a:t>
            </a:r>
          </a:p>
          <a:p>
            <a:pPr algn="l"/>
            <a:r>
              <a:rPr lang="en-GB" sz="1200" dirty="0">
                <a:solidFill>
                  <a:srgbClr val="9900CC"/>
                </a:solidFill>
                <a:latin typeface="+mj-lt"/>
                <a:hlinkClick r:id="rId7"/>
              </a:rPr>
              <a:t>https://classroom.thenational.academy/lessons/change-from-a-pound-6wwkac</a:t>
            </a:r>
            <a:endParaRPr lang="en-GB" sz="1200" dirty="0">
              <a:solidFill>
                <a:srgbClr val="9900CC"/>
              </a:solidFill>
              <a:latin typeface="+mj-lt"/>
            </a:endParaRPr>
          </a:p>
          <a:p>
            <a:pPr algn="l"/>
            <a:endParaRPr lang="en-GB" sz="1200" dirty="0">
              <a:solidFill>
                <a:srgbClr val="9900CC"/>
              </a:solidFill>
              <a:latin typeface="+mj-lt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129436" y="2730664"/>
            <a:ext cx="3511964" cy="1937891"/>
          </a:xfrm>
          <a:prstGeom prst="rect">
            <a:avLst/>
          </a:prstGeom>
          <a:noFill/>
          <a:ln w="952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i="0" u="sng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Task 2 – Patience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GB" sz="600" i="0" u="sng" strike="noStrike" cap="none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i="0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I would like you to build a house of cards…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GB" sz="1000" dirty="0">
              <a:solidFill>
                <a:srgbClr val="00B0F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GB" sz="1000" i="0" strike="noStrike" cap="none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GB" sz="1000" dirty="0">
              <a:solidFill>
                <a:srgbClr val="00B0F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GB" sz="1000" i="0" strike="noStrike" cap="none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GB" sz="1000" dirty="0">
              <a:solidFill>
                <a:srgbClr val="00B0F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i="0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I am giving you a fiddly job to do to encourage you to be patient and to develop resilience because it might take a little while to get this skill.</a:t>
            </a:r>
          </a:p>
        </p:txBody>
      </p:sp>
      <p:sp>
        <p:nvSpPr>
          <p:cNvPr id="98" name="Google Shape;98;p13"/>
          <p:cNvSpPr txBox="1"/>
          <p:nvPr/>
        </p:nvSpPr>
        <p:spPr>
          <a:xfrm>
            <a:off x="124764" y="4749553"/>
            <a:ext cx="3511959" cy="1100293"/>
          </a:xfrm>
          <a:prstGeom prst="rect">
            <a:avLst/>
          </a:prstGeom>
          <a:noFill/>
          <a:ln w="9525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b="0" i="0" u="sng" strike="noStrike" cap="none" dirty="0">
                <a:solidFill>
                  <a:srgbClr val="E06666"/>
                </a:solidFill>
                <a:latin typeface="Arial"/>
                <a:ea typeface="Arial"/>
                <a:cs typeface="Arial"/>
                <a:sym typeface="Arial"/>
              </a:rPr>
              <a:t>Task 3 – Practise makes Progress</a:t>
            </a:r>
            <a:endParaRPr lang="en-GB" sz="1200" i="0" u="sng" strike="noStrike" cap="none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GB" sz="600" i="0" u="sng" strike="noStrike" cap="none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dirty="0">
                <a:solidFill>
                  <a:srgbClr val="E06666"/>
                </a:solidFill>
              </a:rPr>
              <a:t>Look again at the tasks I set in week one. Can you can write your full name and address without any help?  Have you completed your 2, 5, 10 x table diploma?  Don’t give up! </a:t>
            </a:r>
            <a:endParaRPr sz="1200" dirty="0">
              <a:solidFill>
                <a:srgbClr val="E06666"/>
              </a:solidFill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129440" y="5930844"/>
            <a:ext cx="3511959" cy="823839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b="0" i="0" u="sng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Keeping in Touch</a:t>
            </a:r>
            <a:endParaRPr sz="1200" dirty="0"/>
          </a:p>
          <a:p>
            <a:pPr algn="ctr">
              <a:buSzPts val="1400"/>
            </a:pPr>
            <a:r>
              <a:rPr lang="en-GB" sz="1200" b="0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Join in with Draw with Rob on Friday pm</a:t>
            </a:r>
          </a:p>
          <a:p>
            <a:pPr algn="ctr">
              <a:buSzPts val="1400"/>
            </a:pPr>
            <a:r>
              <a:rPr lang="en-GB" sz="1200" b="0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Look for </a:t>
            </a:r>
            <a:r>
              <a:rPr lang="en-GB" sz="1200" dirty="0">
                <a:solidFill>
                  <a:schemeClr val="accent2"/>
                </a:solidFill>
              </a:rPr>
              <a:t>#18 Unicorn online</a:t>
            </a:r>
            <a:endParaRPr sz="1200" dirty="0">
              <a:solidFill>
                <a:schemeClr val="accent2"/>
              </a:solidFill>
            </a:endParaRPr>
          </a:p>
          <a:p>
            <a:pPr marL="0" marR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900" u="sng" dirty="0">
                <a:solidFill>
                  <a:schemeClr val="hlink"/>
                </a:solidFill>
              </a:rPr>
              <a:t>https://youtu.be/YWc5JVDGKAA</a:t>
            </a:r>
            <a:endParaRPr dirty="0"/>
          </a:p>
        </p:txBody>
      </p:sp>
      <p:sp>
        <p:nvSpPr>
          <p:cNvPr id="100" name="Google Shape;100;p13"/>
          <p:cNvSpPr txBox="1"/>
          <p:nvPr/>
        </p:nvSpPr>
        <p:spPr>
          <a:xfrm>
            <a:off x="50377" y="1108296"/>
            <a:ext cx="1830367" cy="2031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137792" y="922594"/>
            <a:ext cx="3503608" cy="1759979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i="0" u="sng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Task 1 – Reading Aloud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GB" sz="600" i="0" u="sng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i="0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 feel like we have all heard quite enough of Mrs Dixon’s voice and so I would like to hand story time over to you…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dirty="0">
                <a:solidFill>
                  <a:srgbClr val="FF0000"/>
                </a:solidFill>
              </a:rPr>
              <a:t>C</a:t>
            </a:r>
            <a:r>
              <a:rPr lang="en-GB" sz="1200" i="0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hoose a picture book from home and practise reading it aloud until you feel confident. Then ask your grown up to record a video of you telling your story to share with the class.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102;p13">
            <a:extLst>
              <a:ext uri="{FF2B5EF4-FFF2-40B4-BE49-F238E27FC236}">
                <a16:creationId xmlns:a16="http://schemas.microsoft.com/office/drawing/2014/main" id="{7FF766B4-A059-4480-B3FC-887BC2743CCA}"/>
              </a:ext>
            </a:extLst>
          </p:cNvPr>
          <p:cNvSpPr txBox="1"/>
          <p:nvPr/>
        </p:nvSpPr>
        <p:spPr>
          <a:xfrm>
            <a:off x="3709019" y="5521911"/>
            <a:ext cx="4098989" cy="1232772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i="0" u="sng" strike="noStrike" cap="none" dirty="0">
                <a:solidFill>
                  <a:schemeClr val="accent5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Task 5 - Debugging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SzPts val="1400"/>
            </a:pPr>
            <a:endParaRPr lang="en-GB" sz="1200" dirty="0">
              <a:solidFill>
                <a:srgbClr val="E06666"/>
              </a:solidFill>
            </a:endParaRPr>
          </a:p>
          <a:p>
            <a:pPr>
              <a:buSzPts val="1400"/>
            </a:pPr>
            <a:endParaRPr lang="en-GB" sz="1200" dirty="0">
              <a:solidFill>
                <a:srgbClr val="E06666"/>
              </a:solidFill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dirty="0">
              <a:solidFill>
                <a:srgbClr val="E06666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601B46-A890-4F03-B6E8-B8167EE7D867}"/>
              </a:ext>
            </a:extLst>
          </p:cNvPr>
          <p:cNvSpPr txBox="1"/>
          <p:nvPr/>
        </p:nvSpPr>
        <p:spPr>
          <a:xfrm>
            <a:off x="3856039" y="5708243"/>
            <a:ext cx="286435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accent5">
                    <a:lumMod val="75000"/>
                  </a:schemeClr>
                </a:solidFill>
              </a:rPr>
              <a:t>Writing code is a perfect activity for developing patience. We often need to find and fix errors in our code – this is called “debugging”. </a:t>
            </a:r>
          </a:p>
          <a:p>
            <a:r>
              <a:rPr lang="en-GB" b="0" i="0" u="none" strike="noStrike" dirty="0">
                <a:solidFill>
                  <a:srgbClr val="5C3F7F"/>
                </a:solidFill>
                <a:effectLst/>
                <a:latin typeface="Gotham 7r"/>
                <a:hlinkClick r:id="rId8"/>
              </a:rPr>
              <a:t>https://hourofcode.com/moana</a:t>
            </a:r>
            <a:endParaRPr lang="en-GB" dirty="0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54D45475-C089-4EF0-8CD6-0F0C44BF977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81138" y="81115"/>
            <a:ext cx="1573649" cy="1502794"/>
          </a:xfrm>
          <a:prstGeom prst="rect">
            <a:avLst/>
          </a:prstGeom>
        </p:spPr>
      </p:pic>
      <p:pic>
        <p:nvPicPr>
          <p:cNvPr id="13" name="Picture 12" descr="A picture containing water, toy, pool, swimming&#10;&#10;Description automatically generated">
            <a:extLst>
              <a:ext uri="{FF2B5EF4-FFF2-40B4-BE49-F238E27FC236}">
                <a16:creationId xmlns:a16="http://schemas.microsoft.com/office/drawing/2014/main" id="{619CCC26-921F-4921-A7E9-AAED97DC733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50854" y="5708243"/>
            <a:ext cx="1076112" cy="80708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84711FB-542B-4A16-96B3-853AE39E975A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r="6441" b="10456"/>
          <a:stretch/>
        </p:blipFill>
        <p:spPr>
          <a:xfrm>
            <a:off x="234696" y="3358078"/>
            <a:ext cx="942107" cy="5578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B1CDD10-A7CD-4926-B2BB-86204932326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80983" y="3356036"/>
            <a:ext cx="942107" cy="58678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4256177-0CFF-473E-9BC3-33C53C04AF33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r="8771" b="9558"/>
          <a:stretch/>
        </p:blipFill>
        <p:spPr>
          <a:xfrm>
            <a:off x="1300872" y="3358078"/>
            <a:ext cx="1177448" cy="586784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160A2B3B-C76B-45F2-81ED-936A911CC85A}"/>
              </a:ext>
            </a:extLst>
          </p:cNvPr>
          <p:cNvGrpSpPr/>
          <p:nvPr/>
        </p:nvGrpSpPr>
        <p:grpSpPr>
          <a:xfrm>
            <a:off x="6861296" y="12271"/>
            <a:ext cx="3121334" cy="1717898"/>
            <a:chOff x="7440946" y="47780"/>
            <a:chExt cx="3121334" cy="1717898"/>
          </a:xfrm>
        </p:grpSpPr>
        <p:sp>
          <p:nvSpPr>
            <p:cNvPr id="34" name="Google Shape;89;p13">
              <a:extLst>
                <a:ext uri="{FF2B5EF4-FFF2-40B4-BE49-F238E27FC236}">
                  <a16:creationId xmlns:a16="http://schemas.microsoft.com/office/drawing/2014/main" id="{F8F4324F-93EA-463B-81B5-3E43808CACD5}"/>
                </a:ext>
              </a:extLst>
            </p:cNvPr>
            <p:cNvSpPr txBox="1"/>
            <p:nvPr/>
          </p:nvSpPr>
          <p:spPr>
            <a:xfrm>
              <a:off x="7440946" y="1301468"/>
              <a:ext cx="3121334" cy="464210"/>
            </a:xfrm>
            <a:prstGeom prst="rect">
              <a:avLst/>
            </a:prstGeom>
            <a:solidFill>
              <a:srgbClr val="C9DAF8"/>
            </a:solidFill>
            <a:ln>
              <a:noFill/>
            </a:ln>
          </p:spPr>
          <p:txBody>
            <a:bodyPr spcFirstLastPara="1" wrap="square" lIns="81750" tIns="81750" rIns="81750" bIns="8175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GB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Everything is difficult before it is easy</a:t>
              </a:r>
              <a:endParaRPr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36B21BFF-08BC-4654-A249-FBFC3DD90B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7440946" y="47780"/>
              <a:ext cx="3121334" cy="1285996"/>
            </a:xfrm>
            <a:prstGeom prst="rect">
              <a:avLst/>
            </a:prstGeom>
          </p:spPr>
        </p:pic>
      </p:grpSp>
      <p:sp>
        <p:nvSpPr>
          <p:cNvPr id="38" name="Google Shape;99;p13">
            <a:extLst>
              <a:ext uri="{FF2B5EF4-FFF2-40B4-BE49-F238E27FC236}">
                <a16:creationId xmlns:a16="http://schemas.microsoft.com/office/drawing/2014/main" id="{8C82C17A-AB68-46F5-91E3-F663C930FF4F}"/>
              </a:ext>
            </a:extLst>
          </p:cNvPr>
          <p:cNvSpPr txBox="1"/>
          <p:nvPr/>
        </p:nvSpPr>
        <p:spPr>
          <a:xfrm>
            <a:off x="3698531" y="1762927"/>
            <a:ext cx="4189993" cy="216548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dirty="0">
                <a:solidFill>
                  <a:schemeClr val="accent2"/>
                </a:solidFill>
              </a:rPr>
              <a:t>This week is Children’s Mental Health Week and it feels like an important time to tell you that I am very, very proud of how you are doing during this Lock Down.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GB" sz="600" dirty="0">
              <a:solidFill>
                <a:schemeClr val="accent2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dirty="0">
                <a:solidFill>
                  <a:schemeClr val="accent2"/>
                </a:solidFill>
              </a:rPr>
              <a:t>I hope you are enjoying the home learning jobs I send you each week but please don’t worry if you aren’t able to do them. The most important thing is that you are happy and safe.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GB" sz="600" dirty="0">
              <a:solidFill>
                <a:schemeClr val="accent2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dirty="0">
                <a:solidFill>
                  <a:schemeClr val="accent2"/>
                </a:solidFill>
              </a:rPr>
              <a:t>The mini Dixons seem to be enjoying home school (but they </a:t>
            </a:r>
            <a:r>
              <a:rPr lang="en-GB" sz="1200" i="1" dirty="0">
                <a:solidFill>
                  <a:schemeClr val="accent2"/>
                </a:solidFill>
              </a:rPr>
              <a:t>have</a:t>
            </a:r>
            <a:r>
              <a:rPr lang="en-GB" sz="1200" dirty="0">
                <a:solidFill>
                  <a:schemeClr val="accent2"/>
                </a:solidFill>
              </a:rPr>
              <a:t> to say that) and I hope you are too. Although I will be VERY glad when we are all together at school again.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E8F333C9-8528-4FCD-B31D-2A4E4168B594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b="56055"/>
          <a:stretch/>
        </p:blipFill>
        <p:spPr>
          <a:xfrm>
            <a:off x="7970065" y="2242788"/>
            <a:ext cx="2116307" cy="54553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88527E0-F5F0-471C-96EA-8A0495C83327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t="44816"/>
          <a:stretch/>
        </p:blipFill>
        <p:spPr>
          <a:xfrm>
            <a:off x="9841748" y="2160610"/>
            <a:ext cx="2116308" cy="68505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" name="Google Shape;107;p14"/>
          <p:cNvGraphicFramePr/>
          <p:nvPr>
            <p:extLst>
              <p:ext uri="{D42A27DB-BD31-4B8C-83A1-F6EECF244321}">
                <p14:modId xmlns:p14="http://schemas.microsoft.com/office/powerpoint/2010/main" val="457991945"/>
              </p:ext>
            </p:extLst>
          </p:nvPr>
        </p:nvGraphicFramePr>
        <p:xfrm>
          <a:off x="508000" y="1600196"/>
          <a:ext cx="11150600" cy="5029200"/>
        </p:xfrm>
        <a:graphic>
          <a:graphicData uri="http://schemas.openxmlformats.org/drawingml/2006/table">
            <a:tbl>
              <a:tblPr firstRow="1" bandRow="1">
                <a:noFill/>
                <a:tableStyleId>{D048675F-6FA6-498A-8AB1-9354BDF88A62}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Spellings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lang="en-GB" sz="1400" u="none" strike="noStrike" cap="none" baseline="30000">
                          <a:latin typeface="Arial"/>
                          <a:ea typeface="Arial"/>
                          <a:cs typeface="Arial"/>
                          <a:sym typeface="Arial"/>
                        </a:rPr>
                        <a:t>st</a:t>
                      </a:r>
                      <a:r>
                        <a:rPr 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 Attempt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en-GB" sz="1400" u="none" strike="noStrike" cap="none" baseline="30000">
                          <a:latin typeface="Arial"/>
                          <a:ea typeface="Arial"/>
                          <a:cs typeface="Arial"/>
                          <a:sym typeface="Arial"/>
                        </a:rPr>
                        <a:t>nd</a:t>
                      </a:r>
                      <a:r>
                        <a:rPr 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 Attempt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r>
                        <a:rPr lang="en-GB" sz="1400" u="none" strike="noStrike" cap="none" baseline="30000">
                          <a:latin typeface="Arial"/>
                          <a:ea typeface="Arial"/>
                          <a:cs typeface="Arial"/>
                          <a:sym typeface="Arial"/>
                        </a:rPr>
                        <a:t>rd</a:t>
                      </a:r>
                      <a:r>
                        <a:rPr 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 Attempt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table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apple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bottle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little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middle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bubble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cable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uncle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ankle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eagle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08" name="Google Shape;108;p14"/>
          <p:cNvGraphicFramePr/>
          <p:nvPr>
            <p:extLst>
              <p:ext uri="{D42A27DB-BD31-4B8C-83A1-F6EECF244321}">
                <p14:modId xmlns:p14="http://schemas.microsoft.com/office/powerpoint/2010/main" val="2263878014"/>
              </p:ext>
            </p:extLst>
          </p:nvPr>
        </p:nvGraphicFramePr>
        <p:xfrm>
          <a:off x="508000" y="681073"/>
          <a:ext cx="11414711" cy="402003"/>
        </p:xfrm>
        <a:graphic>
          <a:graphicData uri="http://schemas.openxmlformats.org/drawingml/2006/table">
            <a:tbl>
              <a:tblPr firstRow="1" bandRow="1">
                <a:noFill/>
                <a:tableStyleId>{D048675F-6FA6-498A-8AB1-9354BDF88A62}</a:tableStyleId>
              </a:tblPr>
              <a:tblGrid>
                <a:gridCol w="1468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46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00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Stage: 2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Spelling</a:t>
                      </a:r>
                      <a:r>
                        <a:rPr lang="en-GB" sz="1400" baseline="0" dirty="0"/>
                        <a:t> Rules: The /l/ or /ul/ sound spelled ’-le’ at the end of words. 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8E3E4-76EA-4DD8-A0B8-1248D5F70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375" y="311859"/>
            <a:ext cx="10515600" cy="611419"/>
          </a:xfrm>
        </p:spPr>
        <p:txBody>
          <a:bodyPr/>
          <a:lstStyle/>
          <a:p>
            <a:r>
              <a:rPr lang="en-GB" sz="2000" u="sng" dirty="0">
                <a:latin typeface="+mj-lt"/>
                <a:ea typeface="OpenDyslexic" charset="0"/>
                <a:cs typeface="OpenDyslexic" charset="0"/>
              </a:rPr>
              <a:t>Write the correct spelling into each sentence. </a:t>
            </a:r>
            <a:br>
              <a:rPr lang="en-GB" i="1" u="sng" dirty="0">
                <a:latin typeface="+mj-lt"/>
                <a:ea typeface="OpenDyslexic" charset="0"/>
                <a:cs typeface="OpenDyslexic" charset="0"/>
              </a:rPr>
            </a:b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C1F4A3-3E0C-427F-817E-C0F48252E0E3}"/>
              </a:ext>
            </a:extLst>
          </p:cNvPr>
          <p:cNvSpPr txBox="1"/>
          <p:nvPr/>
        </p:nvSpPr>
        <p:spPr>
          <a:xfrm>
            <a:off x="172375" y="719091"/>
            <a:ext cx="1160829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j-lt"/>
                <a:ea typeface="OpenDyslexic" charset="0"/>
                <a:cs typeface="OpenDyslexic" charset="0"/>
              </a:rPr>
              <a:t> </a:t>
            </a:r>
            <a:endParaRPr lang="en-GB" sz="2000" i="1" dirty="0">
              <a:latin typeface="+mj-lt"/>
              <a:ea typeface="OpenDyslexic" charset="0"/>
              <a:cs typeface="OpenDyslexic" charset="0"/>
            </a:endParaRPr>
          </a:p>
          <a:p>
            <a:r>
              <a:rPr lang="en-GB" sz="2000" dirty="0">
                <a:latin typeface="+mj-lt"/>
                <a:ea typeface="OpenDyslexic" charset="0"/>
                <a:cs typeface="OpenDyslexic" charset="0"/>
              </a:rPr>
              <a:t>1. The dinner hall had a ___________ missing. </a:t>
            </a:r>
          </a:p>
          <a:p>
            <a:endParaRPr lang="en-GB" sz="2000" i="1" dirty="0">
              <a:latin typeface="+mj-lt"/>
              <a:ea typeface="OpenDyslexic" charset="0"/>
              <a:cs typeface="OpenDyslexic" charset="0"/>
            </a:endParaRPr>
          </a:p>
          <a:p>
            <a:r>
              <a:rPr lang="en-GB" sz="2000" dirty="0">
                <a:latin typeface="+mj-lt"/>
                <a:ea typeface="OpenDyslexic" charset="0"/>
                <a:cs typeface="OpenDyslexic" charset="0"/>
              </a:rPr>
              <a:t>2. The pencil pot was in the _____________ of the table.</a:t>
            </a:r>
          </a:p>
          <a:p>
            <a:endParaRPr lang="en-GB" sz="2000" dirty="0">
              <a:latin typeface="+mj-lt"/>
              <a:ea typeface="OpenDyslexic" charset="0"/>
              <a:cs typeface="OpenDyslexic" charset="0"/>
            </a:endParaRPr>
          </a:p>
          <a:p>
            <a:r>
              <a:rPr lang="en-GB" sz="2000" dirty="0">
                <a:latin typeface="+mj-lt"/>
                <a:ea typeface="OpenDyslexic" charset="0"/>
                <a:cs typeface="OpenDyslexic" charset="0"/>
              </a:rPr>
              <a:t>3. The __________ mouse poked his nose out of the hole.</a:t>
            </a:r>
          </a:p>
          <a:p>
            <a:endParaRPr lang="en-GB" sz="2000" dirty="0">
              <a:latin typeface="+mj-lt"/>
              <a:ea typeface="OpenDyslexic" charset="0"/>
              <a:cs typeface="OpenDyslexic" charset="0"/>
            </a:endParaRPr>
          </a:p>
          <a:p>
            <a:r>
              <a:rPr lang="en-GB" sz="2000" dirty="0">
                <a:latin typeface="+mj-lt"/>
                <a:ea typeface="OpenDyslexic" charset="0"/>
                <a:cs typeface="OpenDyslexic" charset="0"/>
              </a:rPr>
              <a:t>4. He tied up the boat with a big ___________.</a:t>
            </a:r>
          </a:p>
          <a:p>
            <a:endParaRPr lang="en-GB" sz="2000" dirty="0">
              <a:latin typeface="+mj-lt"/>
              <a:ea typeface="OpenDyslexic" charset="0"/>
              <a:cs typeface="OpenDyslexic" charset="0"/>
            </a:endParaRPr>
          </a:p>
          <a:p>
            <a:r>
              <a:rPr lang="en-GB" sz="2000" dirty="0">
                <a:latin typeface="+mj-lt"/>
                <a:ea typeface="OpenDyslexic" charset="0"/>
                <a:cs typeface="OpenDyslexic" charset="0"/>
              </a:rPr>
              <a:t>5. My __________ takes me fossil hunting.</a:t>
            </a:r>
          </a:p>
          <a:p>
            <a:endParaRPr lang="en-GB" sz="2000" dirty="0">
              <a:latin typeface="+mj-lt"/>
              <a:ea typeface="OpenDyslexic" charset="0"/>
              <a:cs typeface="OpenDyslexic" charset="0"/>
            </a:endParaRPr>
          </a:p>
          <a:p>
            <a:r>
              <a:rPr lang="en-GB" sz="2000" dirty="0">
                <a:latin typeface="+mj-lt"/>
                <a:ea typeface="OpenDyslexic" charset="0"/>
                <a:cs typeface="OpenDyslexic" charset="0"/>
              </a:rPr>
              <a:t>6. I knocked over the ___________ of_____________ juice. </a:t>
            </a:r>
          </a:p>
          <a:p>
            <a:endParaRPr lang="en-GB" sz="2000" dirty="0">
              <a:latin typeface="+mj-lt"/>
              <a:ea typeface="OpenDyslexic" charset="0"/>
              <a:cs typeface="OpenDyslexic" charset="0"/>
            </a:endParaRPr>
          </a:p>
          <a:p>
            <a:r>
              <a:rPr lang="en-GB" sz="2000" dirty="0">
                <a:latin typeface="+mj-lt"/>
                <a:ea typeface="OpenDyslexic" charset="0"/>
                <a:cs typeface="OpenDyslexic" charset="0"/>
              </a:rPr>
              <a:t>7. Lewis fell playing football and broke his ____________.</a:t>
            </a:r>
          </a:p>
          <a:p>
            <a:endParaRPr lang="en-GB" sz="2000" dirty="0">
              <a:latin typeface="+mj-lt"/>
              <a:ea typeface="OpenDyslexic" charset="0"/>
              <a:cs typeface="OpenDyslexic" charset="0"/>
            </a:endParaRPr>
          </a:p>
          <a:p>
            <a:r>
              <a:rPr lang="en-GB" sz="2000" dirty="0">
                <a:latin typeface="+mj-lt"/>
                <a:ea typeface="OpenDyslexic" charset="0"/>
                <a:cs typeface="OpenDyslexic" charset="0"/>
              </a:rPr>
              <a:t>8. My favourite bird is an ____________.</a:t>
            </a:r>
          </a:p>
          <a:p>
            <a:endParaRPr lang="en-GB" sz="2000" dirty="0">
              <a:latin typeface="+mj-lt"/>
              <a:ea typeface="OpenDyslexic" charset="0"/>
              <a:cs typeface="OpenDyslexic" charset="0"/>
            </a:endParaRPr>
          </a:p>
          <a:p>
            <a:r>
              <a:rPr lang="en-GB" sz="2000" dirty="0">
                <a:latin typeface="+mj-lt"/>
                <a:ea typeface="OpenDyslexic" charset="0"/>
                <a:cs typeface="OpenDyslexic" charset="0"/>
              </a:rPr>
              <a:t>9. I filled the water with ___________ bath. </a:t>
            </a:r>
          </a:p>
          <a:p>
            <a:endParaRPr lang="en-GB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96844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D826AD5-0E9F-4E24-9654-680D5A081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762747" y="-1458733"/>
            <a:ext cx="6879866" cy="975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633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C44D93-854D-4DBF-9C57-74ECE10EF1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 b="1542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749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769803" y="175335"/>
            <a:ext cx="32594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/>
              <a:t>Spelling</a:t>
            </a:r>
            <a:r>
              <a:rPr lang="en-GB" sz="1800" baseline="0" dirty="0"/>
              <a:t> Rules: The /l/ or /ul/ sound spelled ’-le’ at the end of words. </a:t>
            </a: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Can you create a wordsearch full of your spelling words?</a:t>
            </a: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E59AD711-3CDE-4BA5-B6FB-7D6BB5C7D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484332"/>
              </p:ext>
            </p:extLst>
          </p:nvPr>
        </p:nvGraphicFramePr>
        <p:xfrm>
          <a:off x="280760" y="175335"/>
          <a:ext cx="8206290" cy="6507330"/>
        </p:xfrm>
        <a:graphic>
          <a:graphicData uri="http://schemas.openxmlformats.org/drawingml/2006/table">
            <a:tbl>
              <a:tblPr firstRow="1" bandRow="1">
                <a:tableStyleId>{D048675F-6FA6-498A-8AB1-9354BDF88A62}</a:tableStyleId>
              </a:tblPr>
              <a:tblGrid>
                <a:gridCol w="547086">
                  <a:extLst>
                    <a:ext uri="{9D8B030D-6E8A-4147-A177-3AD203B41FA5}">
                      <a16:colId xmlns:a16="http://schemas.microsoft.com/office/drawing/2014/main" val="978079323"/>
                    </a:ext>
                  </a:extLst>
                </a:gridCol>
                <a:gridCol w="547086">
                  <a:extLst>
                    <a:ext uri="{9D8B030D-6E8A-4147-A177-3AD203B41FA5}">
                      <a16:colId xmlns:a16="http://schemas.microsoft.com/office/drawing/2014/main" val="933568614"/>
                    </a:ext>
                  </a:extLst>
                </a:gridCol>
                <a:gridCol w="547086">
                  <a:extLst>
                    <a:ext uri="{9D8B030D-6E8A-4147-A177-3AD203B41FA5}">
                      <a16:colId xmlns:a16="http://schemas.microsoft.com/office/drawing/2014/main" val="467227764"/>
                    </a:ext>
                  </a:extLst>
                </a:gridCol>
                <a:gridCol w="547086">
                  <a:extLst>
                    <a:ext uri="{9D8B030D-6E8A-4147-A177-3AD203B41FA5}">
                      <a16:colId xmlns:a16="http://schemas.microsoft.com/office/drawing/2014/main" val="3395709465"/>
                    </a:ext>
                  </a:extLst>
                </a:gridCol>
                <a:gridCol w="547086">
                  <a:extLst>
                    <a:ext uri="{9D8B030D-6E8A-4147-A177-3AD203B41FA5}">
                      <a16:colId xmlns:a16="http://schemas.microsoft.com/office/drawing/2014/main" val="4268835505"/>
                    </a:ext>
                  </a:extLst>
                </a:gridCol>
                <a:gridCol w="547086">
                  <a:extLst>
                    <a:ext uri="{9D8B030D-6E8A-4147-A177-3AD203B41FA5}">
                      <a16:colId xmlns:a16="http://schemas.microsoft.com/office/drawing/2014/main" val="3794169187"/>
                    </a:ext>
                  </a:extLst>
                </a:gridCol>
                <a:gridCol w="547086">
                  <a:extLst>
                    <a:ext uri="{9D8B030D-6E8A-4147-A177-3AD203B41FA5}">
                      <a16:colId xmlns:a16="http://schemas.microsoft.com/office/drawing/2014/main" val="2068511400"/>
                    </a:ext>
                  </a:extLst>
                </a:gridCol>
                <a:gridCol w="547086">
                  <a:extLst>
                    <a:ext uri="{9D8B030D-6E8A-4147-A177-3AD203B41FA5}">
                      <a16:colId xmlns:a16="http://schemas.microsoft.com/office/drawing/2014/main" val="203855993"/>
                    </a:ext>
                  </a:extLst>
                </a:gridCol>
                <a:gridCol w="547086">
                  <a:extLst>
                    <a:ext uri="{9D8B030D-6E8A-4147-A177-3AD203B41FA5}">
                      <a16:colId xmlns:a16="http://schemas.microsoft.com/office/drawing/2014/main" val="1505182281"/>
                    </a:ext>
                  </a:extLst>
                </a:gridCol>
                <a:gridCol w="547086">
                  <a:extLst>
                    <a:ext uri="{9D8B030D-6E8A-4147-A177-3AD203B41FA5}">
                      <a16:colId xmlns:a16="http://schemas.microsoft.com/office/drawing/2014/main" val="4134374668"/>
                    </a:ext>
                  </a:extLst>
                </a:gridCol>
                <a:gridCol w="547086">
                  <a:extLst>
                    <a:ext uri="{9D8B030D-6E8A-4147-A177-3AD203B41FA5}">
                      <a16:colId xmlns:a16="http://schemas.microsoft.com/office/drawing/2014/main" val="3544220173"/>
                    </a:ext>
                  </a:extLst>
                </a:gridCol>
                <a:gridCol w="547086">
                  <a:extLst>
                    <a:ext uri="{9D8B030D-6E8A-4147-A177-3AD203B41FA5}">
                      <a16:colId xmlns:a16="http://schemas.microsoft.com/office/drawing/2014/main" val="701069215"/>
                    </a:ext>
                  </a:extLst>
                </a:gridCol>
                <a:gridCol w="547086">
                  <a:extLst>
                    <a:ext uri="{9D8B030D-6E8A-4147-A177-3AD203B41FA5}">
                      <a16:colId xmlns:a16="http://schemas.microsoft.com/office/drawing/2014/main" val="149670894"/>
                    </a:ext>
                  </a:extLst>
                </a:gridCol>
                <a:gridCol w="547086">
                  <a:extLst>
                    <a:ext uri="{9D8B030D-6E8A-4147-A177-3AD203B41FA5}">
                      <a16:colId xmlns:a16="http://schemas.microsoft.com/office/drawing/2014/main" val="3704959047"/>
                    </a:ext>
                  </a:extLst>
                </a:gridCol>
                <a:gridCol w="547086">
                  <a:extLst>
                    <a:ext uri="{9D8B030D-6E8A-4147-A177-3AD203B41FA5}">
                      <a16:colId xmlns:a16="http://schemas.microsoft.com/office/drawing/2014/main" val="1252206466"/>
                    </a:ext>
                  </a:extLst>
                </a:gridCol>
              </a:tblGrid>
              <a:tr h="43382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191216"/>
                  </a:ext>
                </a:extLst>
              </a:tr>
              <a:tr h="43382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205668"/>
                  </a:ext>
                </a:extLst>
              </a:tr>
              <a:tr h="43382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785656"/>
                  </a:ext>
                </a:extLst>
              </a:tr>
              <a:tr h="43382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953412"/>
                  </a:ext>
                </a:extLst>
              </a:tr>
              <a:tr h="43382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358751"/>
                  </a:ext>
                </a:extLst>
              </a:tr>
              <a:tr h="433822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108101"/>
                  </a:ext>
                </a:extLst>
              </a:tr>
              <a:tr h="433822"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259591"/>
                  </a:ext>
                </a:extLst>
              </a:tr>
              <a:tr h="433822"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914625"/>
                  </a:ext>
                </a:extLst>
              </a:tr>
              <a:tr h="433822"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911369"/>
                  </a:ext>
                </a:extLst>
              </a:tr>
              <a:tr h="433822"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459970"/>
                  </a:ext>
                </a:extLst>
              </a:tr>
              <a:tr h="433822"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986257"/>
                  </a:ext>
                </a:extLst>
              </a:tr>
              <a:tr h="433822"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983386"/>
                  </a:ext>
                </a:extLst>
              </a:tr>
              <a:tr h="433822"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362221"/>
                  </a:ext>
                </a:extLst>
              </a:tr>
              <a:tr h="433822"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828265"/>
                  </a:ext>
                </a:extLst>
              </a:tr>
              <a:tr h="433822"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836456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F2CE10A-9CF4-4736-A14B-24F3F14944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751806"/>
              </p:ext>
            </p:extLst>
          </p:nvPr>
        </p:nvGraphicFramePr>
        <p:xfrm>
          <a:off x="9380364" y="2168868"/>
          <a:ext cx="1601314" cy="3867950"/>
        </p:xfrm>
        <a:graphic>
          <a:graphicData uri="http://schemas.openxmlformats.org/drawingml/2006/table">
            <a:tbl>
              <a:tblPr firstRow="1" bandRow="1">
                <a:tableStyleId>{D048675F-6FA6-498A-8AB1-9354BDF88A62}</a:tableStyleId>
              </a:tblPr>
              <a:tblGrid>
                <a:gridCol w="1601314">
                  <a:extLst>
                    <a:ext uri="{9D8B030D-6E8A-4147-A177-3AD203B41FA5}">
                      <a16:colId xmlns:a16="http://schemas.microsoft.com/office/drawing/2014/main" val="1412119339"/>
                    </a:ext>
                  </a:extLst>
                </a:gridCol>
              </a:tblGrid>
              <a:tr h="3867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table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7081160"/>
                  </a:ext>
                </a:extLst>
              </a:tr>
              <a:tr h="3867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apple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8701693"/>
                  </a:ext>
                </a:extLst>
              </a:tr>
              <a:tr h="3867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bottle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02971554"/>
                  </a:ext>
                </a:extLst>
              </a:tr>
              <a:tr h="3867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little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79216519"/>
                  </a:ext>
                </a:extLst>
              </a:tr>
              <a:tr h="3867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middle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7871604"/>
                  </a:ext>
                </a:extLst>
              </a:tr>
              <a:tr h="3867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bubble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37786983"/>
                  </a:ext>
                </a:extLst>
              </a:tr>
              <a:tr h="3867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cable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96595589"/>
                  </a:ext>
                </a:extLst>
              </a:tr>
              <a:tr h="3867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uncle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80628739"/>
                  </a:ext>
                </a:extLst>
              </a:tr>
              <a:tr h="3867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ankle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12311931"/>
                  </a:ext>
                </a:extLst>
              </a:tr>
              <a:tr h="3867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eagle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8514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5028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7160" y="107144"/>
            <a:ext cx="11902439" cy="1061591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6"/>
          <p:cNvSpPr txBox="1"/>
          <p:nvPr/>
        </p:nvSpPr>
        <p:spPr>
          <a:xfrm>
            <a:off x="3449433" y="285356"/>
            <a:ext cx="4877271" cy="659523"/>
          </a:xfrm>
          <a:prstGeom prst="rect">
            <a:avLst/>
          </a:prstGeom>
          <a:solidFill>
            <a:srgbClr val="FFE599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1875" tIns="101875" rIns="101875" bIns="1018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GB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Keeping your learning in the fast lane with Y2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GB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On-Track Targets</a:t>
            </a:r>
            <a:endParaRPr sz="1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6"/>
          <p:cNvSpPr txBox="1"/>
          <p:nvPr/>
        </p:nvSpPr>
        <p:spPr>
          <a:xfrm>
            <a:off x="2299424" y="1478817"/>
            <a:ext cx="9086673" cy="10520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775" tIns="40875" rIns="81775" bIns="40875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I set these tasks in Week 1 of Lockdown.</a:t>
            </a:r>
            <a:endParaRPr dirty="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Continue to work on these things every week.</a:t>
            </a:r>
            <a:endParaRPr dirty="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They are key skills which need regular practise to make progress.</a:t>
            </a:r>
            <a:endParaRPr dirty="0"/>
          </a:p>
        </p:txBody>
      </p:sp>
      <p:sp>
        <p:nvSpPr>
          <p:cNvPr id="123" name="Google Shape;123;p16" descr="Recycling Crafts for Kids | Junk Modelling"/>
          <p:cNvSpPr/>
          <p:nvPr/>
        </p:nvSpPr>
        <p:spPr>
          <a:xfrm>
            <a:off x="1657054" y="-137614"/>
            <a:ext cx="260675" cy="290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775" tIns="40875" rIns="81775" bIns="408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6" descr="Pirate treasure map hand drawn Royalty Free Vector Image"/>
          <p:cNvSpPr/>
          <p:nvPr/>
        </p:nvSpPr>
        <p:spPr>
          <a:xfrm>
            <a:off x="1787392" y="7562"/>
            <a:ext cx="260675" cy="290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775" tIns="40875" rIns="81775" bIns="408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6" descr="File:Skull &amp; crossbones.svg - Wikipedia"/>
          <p:cNvSpPr/>
          <p:nvPr/>
        </p:nvSpPr>
        <p:spPr>
          <a:xfrm>
            <a:off x="1917729" y="152737"/>
            <a:ext cx="260675" cy="290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775" tIns="40875" rIns="81775" bIns="408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6"/>
          <p:cNvSpPr txBox="1"/>
          <p:nvPr/>
        </p:nvSpPr>
        <p:spPr>
          <a:xfrm>
            <a:off x="294677" y="2826477"/>
            <a:ext cx="2910699" cy="11136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sng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Task 1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1" i="0" u="sng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 can write my full name and address without any help.</a:t>
            </a:r>
            <a:endParaRPr sz="1400" b="1" i="0" u="sng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6"/>
          <p:cNvSpPr txBox="1"/>
          <p:nvPr/>
        </p:nvSpPr>
        <p:spPr>
          <a:xfrm>
            <a:off x="7771575" y="2831480"/>
            <a:ext cx="4070476" cy="1298266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sng" strike="noStrike" cap="none" dirty="0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Task 4</a:t>
            </a:r>
            <a:endParaRPr sz="1400" b="0" i="0" u="none" strike="noStrike" cap="none" dirty="0">
              <a:solidFill>
                <a:srgbClr val="92D05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 dirty="0">
              <a:solidFill>
                <a:srgbClr val="92D05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 dirty="0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I can count in multiples of 2, 3, 5 and 10 from any number up to 100. 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6"/>
          <p:cNvSpPr txBox="1"/>
          <p:nvPr/>
        </p:nvSpPr>
        <p:spPr>
          <a:xfrm>
            <a:off x="7058296" y="4423587"/>
            <a:ext cx="2340538" cy="1806097"/>
          </a:xfrm>
          <a:prstGeom prst="rect">
            <a:avLst/>
          </a:prstGeom>
          <a:noFill/>
          <a:ln w="9525" cap="flat" cmpd="sng">
            <a:solidFill>
              <a:srgbClr val="9900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sng" strike="noStrike" cap="none" dirty="0">
                <a:solidFill>
                  <a:srgbClr val="9900CC"/>
                </a:solidFill>
                <a:latin typeface="Arial"/>
                <a:ea typeface="Arial"/>
                <a:cs typeface="Arial"/>
                <a:sym typeface="Arial"/>
              </a:rPr>
              <a:t>Sounds and Words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sng" strike="noStrike" cap="none" dirty="0">
              <a:solidFill>
                <a:srgbClr val="9900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9900CC"/>
                </a:solidFill>
                <a:latin typeface="Arial"/>
                <a:ea typeface="Arial"/>
                <a:cs typeface="Arial"/>
                <a:sym typeface="Arial"/>
              </a:rPr>
              <a:t>I can read all 43 speech sounds and  I can spell the 100 most common words in English.</a:t>
            </a:r>
            <a:endParaRPr sz="1400" b="1" i="0" u="sng" strike="noStrike" cap="none" dirty="0">
              <a:solidFill>
                <a:srgbClr val="9900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6"/>
          <p:cNvSpPr txBox="1"/>
          <p:nvPr/>
        </p:nvSpPr>
        <p:spPr>
          <a:xfrm>
            <a:off x="3228238" y="4398458"/>
            <a:ext cx="3614522" cy="2190818"/>
          </a:xfrm>
          <a:prstGeom prst="rect">
            <a:avLst/>
          </a:prstGeom>
          <a:noFill/>
          <a:ln w="9525" cap="flat" cmpd="sng">
            <a:solidFill>
              <a:srgbClr val="FF33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sng" strike="noStrike" cap="none" dirty="0">
                <a:solidFill>
                  <a:srgbClr val="FF33CC"/>
                </a:solidFill>
                <a:latin typeface="Arial"/>
                <a:ea typeface="Arial"/>
                <a:cs typeface="Arial"/>
                <a:sym typeface="Arial"/>
              </a:rPr>
              <a:t>Task 5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sng" strike="noStrike" cap="none" dirty="0">
              <a:solidFill>
                <a:srgbClr val="FF33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FF33CC"/>
                </a:solidFill>
                <a:latin typeface="Arial"/>
                <a:ea typeface="Arial"/>
                <a:cs typeface="Arial"/>
                <a:sym typeface="Arial"/>
              </a:rPr>
              <a:t>I can name the months of the year, put them in order and describe the typical British weather in each month.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http://www.seatonsluicesouth.northumberland.sch.uk/website/year_2/</a:t>
            </a:r>
            <a:endParaRPr sz="1200" b="0" i="0" u="sng" strike="noStrike" cap="none" dirty="0">
              <a:solidFill>
                <a:srgbClr val="FF33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sng" strike="noStrike" cap="none" dirty="0">
              <a:solidFill>
                <a:srgbClr val="FF33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6"/>
          <p:cNvSpPr txBox="1"/>
          <p:nvPr/>
        </p:nvSpPr>
        <p:spPr>
          <a:xfrm>
            <a:off x="3449433" y="2822668"/>
            <a:ext cx="4156053" cy="1359821"/>
          </a:xfrm>
          <a:prstGeom prst="rect">
            <a:avLst/>
          </a:prstGeom>
          <a:noFill/>
          <a:ln w="952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sng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Task 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sng" strike="noStrike" cap="none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I can write each of my high frequency spelling words in a simple sentence that has a capital letter and a full stop.</a:t>
            </a:r>
            <a:endParaRPr sz="1400" b="1" i="0" u="sng" strike="noStrike" cap="none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6"/>
          <p:cNvSpPr txBox="1"/>
          <p:nvPr/>
        </p:nvSpPr>
        <p:spPr>
          <a:xfrm>
            <a:off x="137161" y="4244677"/>
            <a:ext cx="2809239" cy="2236984"/>
          </a:xfrm>
          <a:prstGeom prst="rect">
            <a:avLst/>
          </a:prstGeom>
          <a:noFill/>
          <a:ln w="9525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sng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Task 3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sng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I can read aloud from my school reading book* in a voice that is exciting for another person to listen to.</a:t>
            </a:r>
            <a:endParaRPr dirty="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*or equivalently challenging book</a:t>
            </a:r>
            <a:endParaRPr sz="1000" b="0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2" name="Google Shape;132;p16"/>
          <p:cNvGrpSpPr/>
          <p:nvPr/>
        </p:nvGrpSpPr>
        <p:grpSpPr>
          <a:xfrm>
            <a:off x="194432" y="1168735"/>
            <a:ext cx="2215231" cy="1534890"/>
            <a:chOff x="194432" y="1168735"/>
            <a:chExt cx="2215231" cy="1534890"/>
          </a:xfrm>
        </p:grpSpPr>
        <p:pic>
          <p:nvPicPr>
            <p:cNvPr id="133" name="Google Shape;133;p16" descr="C:\Users\JDixon\AppData\Local\Microsoft\Windows\Temporary Internet Files\Content.IE5\DCS6O8FN\106206822-Practice-Makes-Progress[1].jpg"/>
            <p:cNvPicPr preferRelativeResize="0"/>
            <p:nvPr/>
          </p:nvPicPr>
          <p:blipFill rotWithShape="1">
            <a:blip r:embed="rId5">
              <a:alphaModFix/>
            </a:blip>
            <a:srcRect b="47236"/>
            <a:stretch/>
          </p:blipFill>
          <p:spPr>
            <a:xfrm>
              <a:off x="194432" y="1168735"/>
              <a:ext cx="1983972" cy="139575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4" name="Google Shape;134;p16"/>
            <p:cNvSpPr/>
            <p:nvPr/>
          </p:nvSpPr>
          <p:spPr>
            <a:xfrm>
              <a:off x="2106124" y="2425358"/>
              <a:ext cx="303539" cy="278267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5" name="Google Shape;135;p16"/>
          <p:cNvSpPr txBox="1"/>
          <p:nvPr/>
        </p:nvSpPr>
        <p:spPr>
          <a:xfrm>
            <a:off x="9713626" y="4452318"/>
            <a:ext cx="2340538" cy="180609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1775" tIns="40875" rIns="81775" bIns="408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sng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Keeping in Touch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sng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Log on to our Class Dojo page and pop a like or two on the posts you think are super.</a:t>
            </a:r>
            <a:endParaRPr sz="1400" b="1" i="0" u="sng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oogle Shape;140;p17"/>
          <p:cNvGrpSpPr/>
          <p:nvPr/>
        </p:nvGrpSpPr>
        <p:grpSpPr>
          <a:xfrm>
            <a:off x="1359462" y="19050"/>
            <a:ext cx="9260913" cy="6838950"/>
            <a:chOff x="1359462" y="19050"/>
            <a:chExt cx="9260913" cy="6838950"/>
          </a:xfrm>
        </p:grpSpPr>
        <p:pic>
          <p:nvPicPr>
            <p:cNvPr id="141" name="Google Shape;141;p1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571625" y="19050"/>
              <a:ext cx="9048750" cy="68199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2" name="Google Shape;142;p17"/>
            <p:cNvSpPr/>
            <p:nvPr/>
          </p:nvSpPr>
          <p:spPr>
            <a:xfrm>
              <a:off x="1359462" y="6238959"/>
              <a:ext cx="679731" cy="619041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3" name="Google Shape;143;p17"/>
          <p:cNvSpPr txBox="1"/>
          <p:nvPr/>
        </p:nvSpPr>
        <p:spPr>
          <a:xfrm>
            <a:off x="64736" y="64596"/>
            <a:ext cx="1770039" cy="30777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Reference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1008</Words>
  <Application>Microsoft Office PowerPoint</Application>
  <PresentationFormat>Widescreen</PresentationFormat>
  <Paragraphs>156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Berlin Sans FB</vt:lpstr>
      <vt:lpstr>Calibri</vt:lpstr>
      <vt:lpstr>Gotham 7r</vt:lpstr>
      <vt:lpstr>Office Theme</vt:lpstr>
      <vt:lpstr>Monday, 25 January 2021</vt:lpstr>
      <vt:lpstr>PowerPoint Presentation</vt:lpstr>
      <vt:lpstr>PowerPoint Presentation</vt:lpstr>
      <vt:lpstr>Write the correct spelling into each sentence.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Dixon</dc:creator>
  <cp:lastModifiedBy>Jenny Dixon</cp:lastModifiedBy>
  <cp:revision>26</cp:revision>
  <cp:lastPrinted>2021-01-25T08:50:42Z</cp:lastPrinted>
  <dcterms:created xsi:type="dcterms:W3CDTF">2021-01-24T21:07:28Z</dcterms:created>
  <dcterms:modified xsi:type="dcterms:W3CDTF">2021-01-31T21:19:03Z</dcterms:modified>
</cp:coreProperties>
</file>