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74" r:id="rId3"/>
    <p:sldId id="257" r:id="rId4"/>
    <p:sldId id="258" r:id="rId5"/>
    <p:sldId id="259" r:id="rId6"/>
    <p:sldId id="275" r:id="rId7"/>
    <p:sldId id="262" r:id="rId8"/>
    <p:sldId id="276" r:id="rId9"/>
    <p:sldId id="263" r:id="rId10"/>
    <p:sldId id="265" r:id="rId11"/>
    <p:sldId id="277" r:id="rId12"/>
    <p:sldId id="266" r:id="rId13"/>
    <p:sldId id="264" r:id="rId14"/>
    <p:sldId id="278" r:id="rId15"/>
    <p:sldId id="273" r:id="rId16"/>
    <p:sldId id="280" r:id="rId17"/>
    <p:sldId id="267" r:id="rId18"/>
    <p:sldId id="279" r:id="rId19"/>
    <p:sldId id="268" r:id="rId20"/>
    <p:sldId id="269" r:id="rId21"/>
    <p:sldId id="270" r:id="rId22"/>
    <p:sldId id="281" r:id="rId23"/>
    <p:sldId id="295" r:id="rId24"/>
    <p:sldId id="296" r:id="rId25"/>
    <p:sldId id="282" r:id="rId26"/>
    <p:sldId id="271" r:id="rId27"/>
    <p:sldId id="272" r:id="rId28"/>
    <p:sldId id="283" r:id="rId29"/>
    <p:sldId id="297" r:id="rId30"/>
    <p:sldId id="298" r:id="rId31"/>
    <p:sldId id="304" r:id="rId32"/>
    <p:sldId id="299" r:id="rId33"/>
    <p:sldId id="300" r:id="rId34"/>
    <p:sldId id="285" r:id="rId35"/>
    <p:sldId id="284" r:id="rId36"/>
    <p:sldId id="287" r:id="rId37"/>
    <p:sldId id="286" r:id="rId38"/>
    <p:sldId id="290" r:id="rId39"/>
    <p:sldId id="288" r:id="rId40"/>
    <p:sldId id="289" r:id="rId41"/>
    <p:sldId id="291" r:id="rId42"/>
    <p:sldId id="293" r:id="rId43"/>
    <p:sldId id="294" r:id="rId44"/>
    <p:sldId id="260" r:id="rId45"/>
    <p:sldId id="301" r:id="rId46"/>
    <p:sldId id="302" r:id="rId47"/>
    <p:sldId id="30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A6274C-CC8A-41F6-A054-1FFF55F4CBFE}" v="5219" dt="2019-06-01T21:54:37.081"/>
    <p1510:client id="{383D8512-54D0-4B56-BC17-5FF70A139B4F}" v="2349" dt="2019-06-02T19:47:08.8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16" autoAdjust="0"/>
    <p:restoredTop sz="95149" autoAdjust="0"/>
  </p:normalViewPr>
  <p:slideViewPr>
    <p:cSldViewPr snapToGrid="0">
      <p:cViewPr varScale="1">
        <p:scale>
          <a:sx n="81" d="100"/>
          <a:sy n="81" d="100"/>
        </p:scale>
        <p:origin x="102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E102-EB9C-4552-B3C9-9B92540901D1}" type="datetimeFigureOut">
              <a:rPr lang="en-GB" smtClean="0"/>
              <a:t>02/06/2019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E93BC0-5DF6-4802-B442-65787549F186}" type="slidenum">
              <a:rPr lang="en-GB" smtClean="0"/>
              <a:t>‹#›</a:t>
            </a:fld>
            <a:endParaRPr lang="en-GB"/>
          </a:p>
        </p:txBody>
      </p:sp>
    </p:spTree>
    <p:extLst>
      <p:ext uri="{BB962C8B-B14F-4D97-AF65-F5344CB8AC3E}">
        <p14:creationId xmlns:p14="http://schemas.microsoft.com/office/powerpoint/2010/main" val="1878391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AA475-1028-4A78-A4D8-8623FEF6AE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07A1FB7-BB8E-409F-BE4D-138351597C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6A62535-2510-4482-AA9D-FE2FA1FC1CE1}"/>
              </a:ext>
            </a:extLst>
          </p:cNvPr>
          <p:cNvSpPr>
            <a:spLocks noGrp="1"/>
          </p:cNvSpPr>
          <p:nvPr>
            <p:ph type="dt" sz="half" idx="10"/>
          </p:nvPr>
        </p:nvSpPr>
        <p:spPr/>
        <p:txBody>
          <a:bodyPr/>
          <a:lstStyle/>
          <a:p>
            <a:fld id="{D5B6B7F8-CF20-428A-AB89-59EB1D088945}" type="datetimeFigureOut">
              <a:rPr lang="en-GB" smtClean="0"/>
              <a:t>02/06/2019</a:t>
            </a:fld>
            <a:endParaRPr lang="en-GB" dirty="0"/>
          </a:p>
        </p:txBody>
      </p:sp>
      <p:sp>
        <p:nvSpPr>
          <p:cNvPr id="5" name="Footer Placeholder 4">
            <a:extLst>
              <a:ext uri="{FF2B5EF4-FFF2-40B4-BE49-F238E27FC236}">
                <a16:creationId xmlns:a16="http://schemas.microsoft.com/office/drawing/2014/main" id="{7B0B4775-8B66-45EA-AEB2-9F136B1B71B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FD4301C-4861-4898-AD7B-49FB30450FB8}"/>
              </a:ext>
            </a:extLst>
          </p:cNvPr>
          <p:cNvSpPr>
            <a:spLocks noGrp="1"/>
          </p:cNvSpPr>
          <p:nvPr>
            <p:ph type="sldNum" sz="quarter" idx="12"/>
          </p:nvPr>
        </p:nvSpPr>
        <p:spPr/>
        <p:txBody>
          <a:bodyPr/>
          <a:lstStyle/>
          <a:p>
            <a:fld id="{1495D0F3-41D7-43B9-9C5C-C6E949D650C2}" type="slidenum">
              <a:rPr lang="en-GB" smtClean="0"/>
              <a:t>‹#›</a:t>
            </a:fld>
            <a:endParaRPr lang="en-GB" dirty="0"/>
          </a:p>
        </p:txBody>
      </p:sp>
    </p:spTree>
    <p:extLst>
      <p:ext uri="{BB962C8B-B14F-4D97-AF65-F5344CB8AC3E}">
        <p14:creationId xmlns:p14="http://schemas.microsoft.com/office/powerpoint/2010/main" val="4163740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D3B1-EFD0-493A-B668-5210BA3AB69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607443D-93F1-4821-BFBA-00507411EBB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202278-BDBE-42E5-A4BD-95C0A5B198CB}"/>
              </a:ext>
            </a:extLst>
          </p:cNvPr>
          <p:cNvSpPr>
            <a:spLocks noGrp="1"/>
          </p:cNvSpPr>
          <p:nvPr>
            <p:ph type="dt" sz="half" idx="10"/>
          </p:nvPr>
        </p:nvSpPr>
        <p:spPr/>
        <p:txBody>
          <a:bodyPr/>
          <a:lstStyle/>
          <a:p>
            <a:fld id="{D5B6B7F8-CF20-428A-AB89-59EB1D088945}" type="datetimeFigureOut">
              <a:rPr lang="en-GB" smtClean="0"/>
              <a:t>02/06/2019</a:t>
            </a:fld>
            <a:endParaRPr lang="en-GB" dirty="0"/>
          </a:p>
        </p:txBody>
      </p:sp>
      <p:sp>
        <p:nvSpPr>
          <p:cNvPr id="5" name="Footer Placeholder 4">
            <a:extLst>
              <a:ext uri="{FF2B5EF4-FFF2-40B4-BE49-F238E27FC236}">
                <a16:creationId xmlns:a16="http://schemas.microsoft.com/office/drawing/2014/main" id="{DE33EB75-AD0B-4461-92C1-E4EED481776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6D7890C-74D2-4C34-826D-F1B9987EB7FD}"/>
              </a:ext>
            </a:extLst>
          </p:cNvPr>
          <p:cNvSpPr>
            <a:spLocks noGrp="1"/>
          </p:cNvSpPr>
          <p:nvPr>
            <p:ph type="sldNum" sz="quarter" idx="12"/>
          </p:nvPr>
        </p:nvSpPr>
        <p:spPr/>
        <p:txBody>
          <a:bodyPr/>
          <a:lstStyle/>
          <a:p>
            <a:fld id="{1495D0F3-41D7-43B9-9C5C-C6E949D650C2}" type="slidenum">
              <a:rPr lang="en-GB" smtClean="0"/>
              <a:t>‹#›</a:t>
            </a:fld>
            <a:endParaRPr lang="en-GB" dirty="0"/>
          </a:p>
        </p:txBody>
      </p:sp>
    </p:spTree>
    <p:extLst>
      <p:ext uri="{BB962C8B-B14F-4D97-AF65-F5344CB8AC3E}">
        <p14:creationId xmlns:p14="http://schemas.microsoft.com/office/powerpoint/2010/main" val="3453442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68C23C-074F-418A-AEEC-F2CA1745F3D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27BDB2B-0161-4FDD-9404-9F1E7907980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2D6A65-238D-4E53-8CD9-97980E132FA7}"/>
              </a:ext>
            </a:extLst>
          </p:cNvPr>
          <p:cNvSpPr>
            <a:spLocks noGrp="1"/>
          </p:cNvSpPr>
          <p:nvPr>
            <p:ph type="dt" sz="half" idx="10"/>
          </p:nvPr>
        </p:nvSpPr>
        <p:spPr/>
        <p:txBody>
          <a:bodyPr/>
          <a:lstStyle/>
          <a:p>
            <a:fld id="{D5B6B7F8-CF20-428A-AB89-59EB1D088945}" type="datetimeFigureOut">
              <a:rPr lang="en-GB" smtClean="0"/>
              <a:t>02/06/2019</a:t>
            </a:fld>
            <a:endParaRPr lang="en-GB" dirty="0"/>
          </a:p>
        </p:txBody>
      </p:sp>
      <p:sp>
        <p:nvSpPr>
          <p:cNvPr id="5" name="Footer Placeholder 4">
            <a:extLst>
              <a:ext uri="{FF2B5EF4-FFF2-40B4-BE49-F238E27FC236}">
                <a16:creationId xmlns:a16="http://schemas.microsoft.com/office/drawing/2014/main" id="{8D43DED3-C14B-4498-88CD-AF6954521C4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AAF7253-6FA3-4883-9F12-0938E21FC814}"/>
              </a:ext>
            </a:extLst>
          </p:cNvPr>
          <p:cNvSpPr>
            <a:spLocks noGrp="1"/>
          </p:cNvSpPr>
          <p:nvPr>
            <p:ph type="sldNum" sz="quarter" idx="12"/>
          </p:nvPr>
        </p:nvSpPr>
        <p:spPr/>
        <p:txBody>
          <a:bodyPr/>
          <a:lstStyle/>
          <a:p>
            <a:fld id="{1495D0F3-41D7-43B9-9C5C-C6E949D650C2}" type="slidenum">
              <a:rPr lang="en-GB" smtClean="0"/>
              <a:t>‹#›</a:t>
            </a:fld>
            <a:endParaRPr lang="en-GB" dirty="0"/>
          </a:p>
        </p:txBody>
      </p:sp>
    </p:spTree>
    <p:extLst>
      <p:ext uri="{BB962C8B-B14F-4D97-AF65-F5344CB8AC3E}">
        <p14:creationId xmlns:p14="http://schemas.microsoft.com/office/powerpoint/2010/main" val="3206288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3DDF4-EE2B-471D-A4BF-C96961588C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662CCA3-C5CC-4E97-BA12-C86F5CFFEDC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33CC75-5390-44B4-A3F5-D03C9FB9148B}"/>
              </a:ext>
            </a:extLst>
          </p:cNvPr>
          <p:cNvSpPr>
            <a:spLocks noGrp="1"/>
          </p:cNvSpPr>
          <p:nvPr>
            <p:ph type="dt" sz="half" idx="10"/>
          </p:nvPr>
        </p:nvSpPr>
        <p:spPr/>
        <p:txBody>
          <a:bodyPr/>
          <a:lstStyle/>
          <a:p>
            <a:fld id="{D5B6B7F8-CF20-428A-AB89-59EB1D088945}" type="datetimeFigureOut">
              <a:rPr lang="en-GB" smtClean="0"/>
              <a:t>02/06/2019</a:t>
            </a:fld>
            <a:endParaRPr lang="en-GB" dirty="0"/>
          </a:p>
        </p:txBody>
      </p:sp>
      <p:sp>
        <p:nvSpPr>
          <p:cNvPr id="5" name="Footer Placeholder 4">
            <a:extLst>
              <a:ext uri="{FF2B5EF4-FFF2-40B4-BE49-F238E27FC236}">
                <a16:creationId xmlns:a16="http://schemas.microsoft.com/office/drawing/2014/main" id="{D69AE131-1353-4C32-838D-BD5D3EA78E9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B6CD1A4-A9C2-44A2-B41A-CD69FCC192EF}"/>
              </a:ext>
            </a:extLst>
          </p:cNvPr>
          <p:cNvSpPr>
            <a:spLocks noGrp="1"/>
          </p:cNvSpPr>
          <p:nvPr>
            <p:ph type="sldNum" sz="quarter" idx="12"/>
          </p:nvPr>
        </p:nvSpPr>
        <p:spPr/>
        <p:txBody>
          <a:bodyPr/>
          <a:lstStyle/>
          <a:p>
            <a:fld id="{1495D0F3-41D7-43B9-9C5C-C6E949D650C2}" type="slidenum">
              <a:rPr lang="en-GB" smtClean="0"/>
              <a:t>‹#›</a:t>
            </a:fld>
            <a:endParaRPr lang="en-GB" dirty="0"/>
          </a:p>
        </p:txBody>
      </p:sp>
    </p:spTree>
    <p:extLst>
      <p:ext uri="{BB962C8B-B14F-4D97-AF65-F5344CB8AC3E}">
        <p14:creationId xmlns:p14="http://schemas.microsoft.com/office/powerpoint/2010/main" val="274646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72567-45E5-48D4-83C9-D8963CB9B6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A1D4B07-A3A4-4A89-BCD7-2849845DC8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A60D42-E7B2-42D9-93CD-FB4F9134DF46}"/>
              </a:ext>
            </a:extLst>
          </p:cNvPr>
          <p:cNvSpPr>
            <a:spLocks noGrp="1"/>
          </p:cNvSpPr>
          <p:nvPr>
            <p:ph type="dt" sz="half" idx="10"/>
          </p:nvPr>
        </p:nvSpPr>
        <p:spPr/>
        <p:txBody>
          <a:bodyPr/>
          <a:lstStyle/>
          <a:p>
            <a:fld id="{D5B6B7F8-CF20-428A-AB89-59EB1D088945}" type="datetimeFigureOut">
              <a:rPr lang="en-GB" smtClean="0"/>
              <a:t>02/06/2019</a:t>
            </a:fld>
            <a:endParaRPr lang="en-GB" dirty="0"/>
          </a:p>
        </p:txBody>
      </p:sp>
      <p:sp>
        <p:nvSpPr>
          <p:cNvPr id="5" name="Footer Placeholder 4">
            <a:extLst>
              <a:ext uri="{FF2B5EF4-FFF2-40B4-BE49-F238E27FC236}">
                <a16:creationId xmlns:a16="http://schemas.microsoft.com/office/drawing/2014/main" id="{1B03A8A1-398C-4221-9445-C0E9E8A0D38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163FA9B-DE38-4E2A-B7BE-10E6BB9DD7B4}"/>
              </a:ext>
            </a:extLst>
          </p:cNvPr>
          <p:cNvSpPr>
            <a:spLocks noGrp="1"/>
          </p:cNvSpPr>
          <p:nvPr>
            <p:ph type="sldNum" sz="quarter" idx="12"/>
          </p:nvPr>
        </p:nvSpPr>
        <p:spPr/>
        <p:txBody>
          <a:bodyPr/>
          <a:lstStyle/>
          <a:p>
            <a:fld id="{1495D0F3-41D7-43B9-9C5C-C6E949D650C2}" type="slidenum">
              <a:rPr lang="en-GB" smtClean="0"/>
              <a:t>‹#›</a:t>
            </a:fld>
            <a:endParaRPr lang="en-GB" dirty="0"/>
          </a:p>
        </p:txBody>
      </p:sp>
    </p:spTree>
    <p:extLst>
      <p:ext uri="{BB962C8B-B14F-4D97-AF65-F5344CB8AC3E}">
        <p14:creationId xmlns:p14="http://schemas.microsoft.com/office/powerpoint/2010/main" val="3945017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D931A-A978-4EF7-80F8-839349FCF1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054956A-9B8D-463A-BB04-F529BA3189E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E751DAF-4B79-4590-93D3-073B8B77ED2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B215DEA-9BBF-40A2-A7F6-A8DEA2FDDB21}"/>
              </a:ext>
            </a:extLst>
          </p:cNvPr>
          <p:cNvSpPr>
            <a:spLocks noGrp="1"/>
          </p:cNvSpPr>
          <p:nvPr>
            <p:ph type="dt" sz="half" idx="10"/>
          </p:nvPr>
        </p:nvSpPr>
        <p:spPr/>
        <p:txBody>
          <a:bodyPr/>
          <a:lstStyle/>
          <a:p>
            <a:fld id="{D5B6B7F8-CF20-428A-AB89-59EB1D088945}" type="datetimeFigureOut">
              <a:rPr lang="en-GB" smtClean="0"/>
              <a:t>02/06/2019</a:t>
            </a:fld>
            <a:endParaRPr lang="en-GB" dirty="0"/>
          </a:p>
        </p:txBody>
      </p:sp>
      <p:sp>
        <p:nvSpPr>
          <p:cNvPr id="6" name="Footer Placeholder 5">
            <a:extLst>
              <a:ext uri="{FF2B5EF4-FFF2-40B4-BE49-F238E27FC236}">
                <a16:creationId xmlns:a16="http://schemas.microsoft.com/office/drawing/2014/main" id="{23CA60A5-EC65-4537-97BC-1CBE7E3A478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898433C0-99D5-434D-A82E-7ADD10FA1798}"/>
              </a:ext>
            </a:extLst>
          </p:cNvPr>
          <p:cNvSpPr>
            <a:spLocks noGrp="1"/>
          </p:cNvSpPr>
          <p:nvPr>
            <p:ph type="sldNum" sz="quarter" idx="12"/>
          </p:nvPr>
        </p:nvSpPr>
        <p:spPr/>
        <p:txBody>
          <a:bodyPr/>
          <a:lstStyle/>
          <a:p>
            <a:fld id="{1495D0F3-41D7-43B9-9C5C-C6E949D650C2}" type="slidenum">
              <a:rPr lang="en-GB" smtClean="0"/>
              <a:t>‹#›</a:t>
            </a:fld>
            <a:endParaRPr lang="en-GB" dirty="0"/>
          </a:p>
        </p:txBody>
      </p:sp>
    </p:spTree>
    <p:extLst>
      <p:ext uri="{BB962C8B-B14F-4D97-AF65-F5344CB8AC3E}">
        <p14:creationId xmlns:p14="http://schemas.microsoft.com/office/powerpoint/2010/main" val="3968183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BD2D8-1CBA-413B-B942-733C968ECC6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D576B27-DBC4-4E01-9141-6A0B47355B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123495D-2BED-4143-9CE8-6346FC45EF1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C5CE5C9-36D1-4FC3-ABF3-D59C9CFD83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DEB022A-1BFB-4C01-99EC-580587F5589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D7DCFE0-E303-454F-8A8D-CC693D852C0F}"/>
              </a:ext>
            </a:extLst>
          </p:cNvPr>
          <p:cNvSpPr>
            <a:spLocks noGrp="1"/>
          </p:cNvSpPr>
          <p:nvPr>
            <p:ph type="dt" sz="half" idx="10"/>
          </p:nvPr>
        </p:nvSpPr>
        <p:spPr/>
        <p:txBody>
          <a:bodyPr/>
          <a:lstStyle/>
          <a:p>
            <a:fld id="{D5B6B7F8-CF20-428A-AB89-59EB1D088945}" type="datetimeFigureOut">
              <a:rPr lang="en-GB" smtClean="0"/>
              <a:t>02/06/2019</a:t>
            </a:fld>
            <a:endParaRPr lang="en-GB" dirty="0"/>
          </a:p>
        </p:txBody>
      </p:sp>
      <p:sp>
        <p:nvSpPr>
          <p:cNvPr id="8" name="Footer Placeholder 7">
            <a:extLst>
              <a:ext uri="{FF2B5EF4-FFF2-40B4-BE49-F238E27FC236}">
                <a16:creationId xmlns:a16="http://schemas.microsoft.com/office/drawing/2014/main" id="{7CC2A210-CFAD-412E-ACEF-EE28BDFE32C1}"/>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A265CCF6-6648-4B04-B49E-786A59CE6164}"/>
              </a:ext>
            </a:extLst>
          </p:cNvPr>
          <p:cNvSpPr>
            <a:spLocks noGrp="1"/>
          </p:cNvSpPr>
          <p:nvPr>
            <p:ph type="sldNum" sz="quarter" idx="12"/>
          </p:nvPr>
        </p:nvSpPr>
        <p:spPr/>
        <p:txBody>
          <a:bodyPr/>
          <a:lstStyle/>
          <a:p>
            <a:fld id="{1495D0F3-41D7-43B9-9C5C-C6E949D650C2}" type="slidenum">
              <a:rPr lang="en-GB" smtClean="0"/>
              <a:t>‹#›</a:t>
            </a:fld>
            <a:endParaRPr lang="en-GB" dirty="0"/>
          </a:p>
        </p:txBody>
      </p:sp>
    </p:spTree>
    <p:extLst>
      <p:ext uri="{BB962C8B-B14F-4D97-AF65-F5344CB8AC3E}">
        <p14:creationId xmlns:p14="http://schemas.microsoft.com/office/powerpoint/2010/main" val="3804397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1D545-32B1-4C81-B074-153D24D578E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75A229D-E7F2-4A53-8D20-95818C87BA15}"/>
              </a:ext>
            </a:extLst>
          </p:cNvPr>
          <p:cNvSpPr>
            <a:spLocks noGrp="1"/>
          </p:cNvSpPr>
          <p:nvPr>
            <p:ph type="dt" sz="half" idx="10"/>
          </p:nvPr>
        </p:nvSpPr>
        <p:spPr/>
        <p:txBody>
          <a:bodyPr/>
          <a:lstStyle/>
          <a:p>
            <a:fld id="{D5B6B7F8-CF20-428A-AB89-59EB1D088945}" type="datetimeFigureOut">
              <a:rPr lang="en-GB" smtClean="0"/>
              <a:t>02/06/2019</a:t>
            </a:fld>
            <a:endParaRPr lang="en-GB" dirty="0"/>
          </a:p>
        </p:txBody>
      </p:sp>
      <p:sp>
        <p:nvSpPr>
          <p:cNvPr id="4" name="Footer Placeholder 3">
            <a:extLst>
              <a:ext uri="{FF2B5EF4-FFF2-40B4-BE49-F238E27FC236}">
                <a16:creationId xmlns:a16="http://schemas.microsoft.com/office/drawing/2014/main" id="{58AECF67-E25A-4853-8D9F-26BE9EB05EAB}"/>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DFA570BC-BF34-41DF-820D-C98E69FB11C1}"/>
              </a:ext>
            </a:extLst>
          </p:cNvPr>
          <p:cNvSpPr>
            <a:spLocks noGrp="1"/>
          </p:cNvSpPr>
          <p:nvPr>
            <p:ph type="sldNum" sz="quarter" idx="12"/>
          </p:nvPr>
        </p:nvSpPr>
        <p:spPr/>
        <p:txBody>
          <a:bodyPr/>
          <a:lstStyle/>
          <a:p>
            <a:fld id="{1495D0F3-41D7-43B9-9C5C-C6E949D650C2}" type="slidenum">
              <a:rPr lang="en-GB" smtClean="0"/>
              <a:t>‹#›</a:t>
            </a:fld>
            <a:endParaRPr lang="en-GB" dirty="0"/>
          </a:p>
        </p:txBody>
      </p:sp>
    </p:spTree>
    <p:extLst>
      <p:ext uri="{BB962C8B-B14F-4D97-AF65-F5344CB8AC3E}">
        <p14:creationId xmlns:p14="http://schemas.microsoft.com/office/powerpoint/2010/main" val="1279068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2A8DF0-4B4F-4384-9EEB-BE99AE0BBAB2}"/>
              </a:ext>
            </a:extLst>
          </p:cNvPr>
          <p:cNvSpPr>
            <a:spLocks noGrp="1"/>
          </p:cNvSpPr>
          <p:nvPr>
            <p:ph type="dt" sz="half" idx="10"/>
          </p:nvPr>
        </p:nvSpPr>
        <p:spPr/>
        <p:txBody>
          <a:bodyPr/>
          <a:lstStyle/>
          <a:p>
            <a:fld id="{D5B6B7F8-CF20-428A-AB89-59EB1D088945}" type="datetimeFigureOut">
              <a:rPr lang="en-GB" smtClean="0"/>
              <a:t>02/06/2019</a:t>
            </a:fld>
            <a:endParaRPr lang="en-GB" dirty="0"/>
          </a:p>
        </p:txBody>
      </p:sp>
      <p:sp>
        <p:nvSpPr>
          <p:cNvPr id="3" name="Footer Placeholder 2">
            <a:extLst>
              <a:ext uri="{FF2B5EF4-FFF2-40B4-BE49-F238E27FC236}">
                <a16:creationId xmlns:a16="http://schemas.microsoft.com/office/drawing/2014/main" id="{DA27D13A-AC59-45ED-8613-D6DE58816BEB}"/>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9826D2BE-3302-4D05-9610-E9149C734422}"/>
              </a:ext>
            </a:extLst>
          </p:cNvPr>
          <p:cNvSpPr>
            <a:spLocks noGrp="1"/>
          </p:cNvSpPr>
          <p:nvPr>
            <p:ph type="sldNum" sz="quarter" idx="12"/>
          </p:nvPr>
        </p:nvSpPr>
        <p:spPr/>
        <p:txBody>
          <a:bodyPr/>
          <a:lstStyle/>
          <a:p>
            <a:fld id="{1495D0F3-41D7-43B9-9C5C-C6E949D650C2}" type="slidenum">
              <a:rPr lang="en-GB" smtClean="0"/>
              <a:t>‹#›</a:t>
            </a:fld>
            <a:endParaRPr lang="en-GB" dirty="0"/>
          </a:p>
        </p:txBody>
      </p:sp>
    </p:spTree>
    <p:extLst>
      <p:ext uri="{BB962C8B-B14F-4D97-AF65-F5344CB8AC3E}">
        <p14:creationId xmlns:p14="http://schemas.microsoft.com/office/powerpoint/2010/main" val="1314733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7C5B8-B609-4AB9-8E81-909D29C78E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060686F-72B3-440C-9630-91F861095C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2FFD132-6D8C-4C19-A775-B6A57ABDFA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EF493A-4CD3-406B-91C9-4D86E00A695B}"/>
              </a:ext>
            </a:extLst>
          </p:cNvPr>
          <p:cNvSpPr>
            <a:spLocks noGrp="1"/>
          </p:cNvSpPr>
          <p:nvPr>
            <p:ph type="dt" sz="half" idx="10"/>
          </p:nvPr>
        </p:nvSpPr>
        <p:spPr/>
        <p:txBody>
          <a:bodyPr/>
          <a:lstStyle/>
          <a:p>
            <a:fld id="{D5B6B7F8-CF20-428A-AB89-59EB1D088945}" type="datetimeFigureOut">
              <a:rPr lang="en-GB" smtClean="0"/>
              <a:t>02/06/2019</a:t>
            </a:fld>
            <a:endParaRPr lang="en-GB" dirty="0"/>
          </a:p>
        </p:txBody>
      </p:sp>
      <p:sp>
        <p:nvSpPr>
          <p:cNvPr id="6" name="Footer Placeholder 5">
            <a:extLst>
              <a:ext uri="{FF2B5EF4-FFF2-40B4-BE49-F238E27FC236}">
                <a16:creationId xmlns:a16="http://schemas.microsoft.com/office/drawing/2014/main" id="{2D3AE15C-7336-4EAD-8E47-2B428E12E47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6A279252-E765-4CD8-9C3E-9D984780E014}"/>
              </a:ext>
            </a:extLst>
          </p:cNvPr>
          <p:cNvSpPr>
            <a:spLocks noGrp="1"/>
          </p:cNvSpPr>
          <p:nvPr>
            <p:ph type="sldNum" sz="quarter" idx="12"/>
          </p:nvPr>
        </p:nvSpPr>
        <p:spPr/>
        <p:txBody>
          <a:bodyPr/>
          <a:lstStyle/>
          <a:p>
            <a:fld id="{1495D0F3-41D7-43B9-9C5C-C6E949D650C2}" type="slidenum">
              <a:rPr lang="en-GB" smtClean="0"/>
              <a:t>‹#›</a:t>
            </a:fld>
            <a:endParaRPr lang="en-GB" dirty="0"/>
          </a:p>
        </p:txBody>
      </p:sp>
    </p:spTree>
    <p:extLst>
      <p:ext uri="{BB962C8B-B14F-4D97-AF65-F5344CB8AC3E}">
        <p14:creationId xmlns:p14="http://schemas.microsoft.com/office/powerpoint/2010/main" val="2294977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926E7-F302-4C58-8F02-AB88457FFD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687F1D-B3BC-444B-B619-06D1C471CC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78955FF4-1964-4777-97A3-975EB78CE6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882128-7D3A-43EB-BF66-83D4D174365F}"/>
              </a:ext>
            </a:extLst>
          </p:cNvPr>
          <p:cNvSpPr>
            <a:spLocks noGrp="1"/>
          </p:cNvSpPr>
          <p:nvPr>
            <p:ph type="dt" sz="half" idx="10"/>
          </p:nvPr>
        </p:nvSpPr>
        <p:spPr/>
        <p:txBody>
          <a:bodyPr/>
          <a:lstStyle/>
          <a:p>
            <a:fld id="{D5B6B7F8-CF20-428A-AB89-59EB1D088945}" type="datetimeFigureOut">
              <a:rPr lang="en-GB" smtClean="0"/>
              <a:t>02/06/2019</a:t>
            </a:fld>
            <a:endParaRPr lang="en-GB" dirty="0"/>
          </a:p>
        </p:txBody>
      </p:sp>
      <p:sp>
        <p:nvSpPr>
          <p:cNvPr id="6" name="Footer Placeholder 5">
            <a:extLst>
              <a:ext uri="{FF2B5EF4-FFF2-40B4-BE49-F238E27FC236}">
                <a16:creationId xmlns:a16="http://schemas.microsoft.com/office/drawing/2014/main" id="{633C1D4C-4CAD-4F88-BE35-BC4A9EDDA1C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F8AAF52-9A0A-408F-8298-6B4A79BDDE47}"/>
              </a:ext>
            </a:extLst>
          </p:cNvPr>
          <p:cNvSpPr>
            <a:spLocks noGrp="1"/>
          </p:cNvSpPr>
          <p:nvPr>
            <p:ph type="sldNum" sz="quarter" idx="12"/>
          </p:nvPr>
        </p:nvSpPr>
        <p:spPr/>
        <p:txBody>
          <a:bodyPr/>
          <a:lstStyle/>
          <a:p>
            <a:fld id="{1495D0F3-41D7-43B9-9C5C-C6E949D650C2}" type="slidenum">
              <a:rPr lang="en-GB" smtClean="0"/>
              <a:t>‹#›</a:t>
            </a:fld>
            <a:endParaRPr lang="en-GB" dirty="0"/>
          </a:p>
        </p:txBody>
      </p:sp>
    </p:spTree>
    <p:extLst>
      <p:ext uri="{BB962C8B-B14F-4D97-AF65-F5344CB8AC3E}">
        <p14:creationId xmlns:p14="http://schemas.microsoft.com/office/powerpoint/2010/main" val="2694703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E1D1B9-BD44-44C1-BACB-AA971C1A48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669C560-CA40-4897-B663-0CD6FB915A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5ADB6-F218-4C44-B992-FB8E7B26C0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B6B7F8-CF20-428A-AB89-59EB1D088945}" type="datetimeFigureOut">
              <a:rPr lang="en-GB" smtClean="0"/>
              <a:t>02/06/2019</a:t>
            </a:fld>
            <a:endParaRPr lang="en-GB" dirty="0"/>
          </a:p>
        </p:txBody>
      </p:sp>
      <p:sp>
        <p:nvSpPr>
          <p:cNvPr id="5" name="Footer Placeholder 4">
            <a:extLst>
              <a:ext uri="{FF2B5EF4-FFF2-40B4-BE49-F238E27FC236}">
                <a16:creationId xmlns:a16="http://schemas.microsoft.com/office/drawing/2014/main" id="{411611A2-75FD-4772-B264-9C1CA2574B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FAB44430-5087-4DB2-B54F-2CDDED403B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95D0F3-41D7-43B9-9C5C-C6E949D650C2}" type="slidenum">
              <a:rPr lang="en-GB" smtClean="0"/>
              <a:t>‹#›</a:t>
            </a:fld>
            <a:endParaRPr lang="en-GB" dirty="0"/>
          </a:p>
        </p:txBody>
      </p:sp>
    </p:spTree>
    <p:extLst>
      <p:ext uri="{BB962C8B-B14F-4D97-AF65-F5344CB8AC3E}">
        <p14:creationId xmlns:p14="http://schemas.microsoft.com/office/powerpoint/2010/main" val="5147804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Hadrian%27s_Wall" TargetMode="External"/><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mage result for pictures of the roman empire">
            <a:extLst>
              <a:ext uri="{FF2B5EF4-FFF2-40B4-BE49-F238E27FC236}">
                <a16:creationId xmlns:a16="http://schemas.microsoft.com/office/drawing/2014/main" id="{E6FD7586-A376-4640-B29C-E4E4D0DC22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81" b="55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284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nodeType="clickEffect">
                                  <p:stCondLst>
                                    <p:cond delay="0"/>
                                  </p:stCondLst>
                                  <p:childTnLst>
                                    <p:animClr clrSpc="hsl" dir="cw">
                                      <p:cBhvr override="childStyle">
                                        <p:cTn id="6" dur="500" fill="hold"/>
                                        <p:tgtEl>
                                          <p:spTgt spid="6"/>
                                        </p:tgtEl>
                                        <p:attrNameLst>
                                          <p:attrName>style.color</p:attrName>
                                        </p:attrNameLst>
                                      </p:cBhvr>
                                      <p:by>
                                        <p:hsl h="0" s="12549" l="25098"/>
                                      </p:by>
                                    </p:animClr>
                                    <p:animClr clrSpc="hsl" dir="cw">
                                      <p:cBhvr>
                                        <p:cTn id="7" dur="500" fill="hold"/>
                                        <p:tgtEl>
                                          <p:spTgt spid="6"/>
                                        </p:tgtEl>
                                        <p:attrNameLst>
                                          <p:attrName>fillcolor</p:attrName>
                                        </p:attrNameLst>
                                      </p:cBhvr>
                                      <p:by>
                                        <p:hsl h="0" s="12549" l="25098"/>
                                      </p:by>
                                    </p:animClr>
                                    <p:animClr clrSpc="hsl" dir="cw">
                                      <p:cBhvr>
                                        <p:cTn id="8" dur="500" fill="hold"/>
                                        <p:tgtEl>
                                          <p:spTgt spid="6"/>
                                        </p:tgtEl>
                                        <p:attrNameLst>
                                          <p:attrName>stroke.color</p:attrName>
                                        </p:attrNameLst>
                                      </p:cBhvr>
                                      <p:by>
                                        <p:hsl h="0" s="12549" l="25098"/>
                                      </p:by>
                                    </p:animClr>
                                    <p:set>
                                      <p:cBhvr>
                                        <p:cTn id="9"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3F3C7A9-F5DA-441F-B6C5-C34A01935A9F}"/>
              </a:ext>
            </a:extLst>
          </p:cNvPr>
          <p:cNvGraphicFramePr>
            <a:graphicFrameLocks noGrp="1"/>
          </p:cNvGraphicFramePr>
          <p:nvPr>
            <p:ph idx="1"/>
            <p:extLst>
              <p:ext uri="{D42A27DB-BD31-4B8C-83A1-F6EECF244321}">
                <p14:modId xmlns:p14="http://schemas.microsoft.com/office/powerpoint/2010/main" val="3963568497"/>
              </p:ext>
            </p:extLst>
          </p:nvPr>
        </p:nvGraphicFramePr>
        <p:xfrm>
          <a:off x="2566060" y="501957"/>
          <a:ext cx="8550233" cy="2395847"/>
        </p:xfrm>
        <a:graphic>
          <a:graphicData uri="http://schemas.openxmlformats.org/drawingml/2006/table">
            <a:tbl>
              <a:tblPr/>
              <a:tblGrid>
                <a:gridCol w="8550233">
                  <a:extLst>
                    <a:ext uri="{9D8B030D-6E8A-4147-A177-3AD203B41FA5}">
                      <a16:colId xmlns:a16="http://schemas.microsoft.com/office/drawing/2014/main" val="1300500946"/>
                    </a:ext>
                  </a:extLst>
                </a:gridCol>
              </a:tblGrid>
              <a:tr h="342264">
                <a:tc>
                  <a:txBody>
                    <a:bodyPr/>
                    <a:lstStyle/>
                    <a:p>
                      <a:pPr algn="ctr"/>
                      <a:r>
                        <a:rPr lang="en-GB" b="0" i="0" dirty="0">
                          <a:solidFill>
                            <a:schemeClr val="tx1"/>
                          </a:solidFill>
                          <a:effectLst/>
                          <a:latin typeface="Verdana" panose="020B0604030504040204" pitchFamily="34" charset="0"/>
                        </a:rPr>
                        <a:t>Roman Clothing</a:t>
                      </a:r>
                    </a:p>
                  </a:txBody>
                  <a:tcPr marL="0" marR="0" marT="0" marB="0" anchor="ctr">
                    <a:lnL>
                      <a:noFill/>
                    </a:lnL>
                    <a:lnR>
                      <a:noFill/>
                    </a:lnR>
                    <a:lnT>
                      <a:noFill/>
                    </a:lnT>
                    <a:lnB>
                      <a:noFill/>
                    </a:lnB>
                  </a:tcPr>
                </a:tc>
                <a:extLst>
                  <a:ext uri="{0D108BD9-81ED-4DB2-BD59-A6C34878D82A}">
                    <a16:rowId xmlns:a16="http://schemas.microsoft.com/office/drawing/2014/main" val="3765540142"/>
                  </a:ext>
                </a:extLst>
              </a:tr>
              <a:tr h="2053583">
                <a:tc>
                  <a:txBody>
                    <a:bodyPr/>
                    <a:lstStyle/>
                    <a:p>
                      <a:r>
                        <a:rPr lang="en-GB" b="0" i="0" dirty="0">
                          <a:solidFill>
                            <a:schemeClr val="tx1"/>
                          </a:solidFill>
                          <a:effectLst/>
                          <a:latin typeface="Verdana" panose="020B0604030504040204" pitchFamily="34" charset="0"/>
                        </a:rPr>
                        <a:t>Men wore a knee-length tunic (</a:t>
                      </a:r>
                      <a:r>
                        <a:rPr lang="en-GB" b="0" i="0" dirty="0" err="1">
                          <a:solidFill>
                            <a:schemeClr val="tx1"/>
                          </a:solidFill>
                          <a:effectLst/>
                          <a:latin typeface="Verdana" panose="020B0604030504040204" pitchFamily="34" charset="0"/>
                        </a:rPr>
                        <a:t>chilton</a:t>
                      </a:r>
                      <a:r>
                        <a:rPr lang="en-GB" b="0" i="0" dirty="0">
                          <a:solidFill>
                            <a:schemeClr val="tx1"/>
                          </a:solidFill>
                          <a:effectLst/>
                          <a:latin typeface="Verdana" panose="020B0604030504040204" pitchFamily="34" charset="0"/>
                        </a:rPr>
                        <a:t>), either sleeveless or short-sleeved. Roman men wore a cloak over their tunic, which was like a wide shawl that was draped over the shoulder and carefully wrapped around the body.</a:t>
                      </a:r>
                    </a:p>
                    <a:p>
                      <a:r>
                        <a:rPr lang="en-GB" b="0" i="0" dirty="0">
                          <a:solidFill>
                            <a:schemeClr val="tx1"/>
                          </a:solidFill>
                          <a:effectLst/>
                          <a:latin typeface="Verdana" panose="020B0604030504040204" pitchFamily="34" charset="0"/>
                        </a:rPr>
                        <a:t> </a:t>
                      </a:r>
                    </a:p>
                  </a:txBody>
                  <a:tcPr marL="0" marR="0" marT="0" marB="0" anchor="ctr">
                    <a:lnL>
                      <a:noFill/>
                    </a:lnL>
                    <a:lnR>
                      <a:noFill/>
                    </a:lnR>
                    <a:lnT>
                      <a:noFill/>
                    </a:lnT>
                    <a:lnB>
                      <a:noFill/>
                    </a:lnB>
                  </a:tcPr>
                </a:tc>
                <a:extLst>
                  <a:ext uri="{0D108BD9-81ED-4DB2-BD59-A6C34878D82A}">
                    <a16:rowId xmlns:a16="http://schemas.microsoft.com/office/drawing/2014/main" val="3590813785"/>
                  </a:ext>
                </a:extLst>
              </a:tr>
            </a:tbl>
          </a:graphicData>
        </a:graphic>
      </p:graphicFrame>
      <p:pic>
        <p:nvPicPr>
          <p:cNvPr id="1025" name="Picture 1" descr="Roman clothes">
            <a:extLst>
              <a:ext uri="{FF2B5EF4-FFF2-40B4-BE49-F238E27FC236}">
                <a16:creationId xmlns:a16="http://schemas.microsoft.com/office/drawing/2014/main" id="{D50E808C-1FFB-4070-8C97-EF8CD6BF5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441" y="501957"/>
            <a:ext cx="1786248" cy="24013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86EF258-69F3-45E6-B2E3-4B739577D777}"/>
              </a:ext>
            </a:extLst>
          </p:cNvPr>
          <p:cNvSpPr/>
          <p:nvPr/>
        </p:nvSpPr>
        <p:spPr>
          <a:xfrm>
            <a:off x="637309" y="2897804"/>
            <a:ext cx="6096000" cy="1200329"/>
          </a:xfrm>
          <a:prstGeom prst="rect">
            <a:avLst/>
          </a:prstGeom>
        </p:spPr>
        <p:txBody>
          <a:bodyPr>
            <a:spAutoFit/>
          </a:bodyPr>
          <a:lstStyle/>
          <a:p>
            <a:r>
              <a:rPr lang="en-GB" dirty="0">
                <a:latin typeface="Verdana" panose="020B0604030504040204" pitchFamily="34" charset="0"/>
              </a:rPr>
              <a:t>Women wore a longer tunic which was often ankle-length. Over this the women wore a </a:t>
            </a:r>
            <a:r>
              <a:rPr lang="en-GB" dirty="0" err="1">
                <a:latin typeface="Verdana" panose="020B0604030504040204" pitchFamily="34" charset="0"/>
              </a:rPr>
              <a:t>stola</a:t>
            </a:r>
            <a:r>
              <a:rPr lang="en-GB" dirty="0">
                <a:latin typeface="Verdana" panose="020B0604030504040204" pitchFamily="34" charset="0"/>
              </a:rPr>
              <a:t> which was a full length from neck to ankle, high- waisted and fastened at the shoulders with clasps.</a:t>
            </a:r>
            <a:endParaRPr lang="en-GB" dirty="0"/>
          </a:p>
        </p:txBody>
      </p:sp>
      <p:pic>
        <p:nvPicPr>
          <p:cNvPr id="7" name="Picture 6">
            <a:extLst>
              <a:ext uri="{FF2B5EF4-FFF2-40B4-BE49-F238E27FC236}">
                <a16:creationId xmlns:a16="http://schemas.microsoft.com/office/drawing/2014/main" id="{9F24D805-AE97-4D25-9424-E929C5AC30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5733" y="2580129"/>
            <a:ext cx="2642054" cy="2760135"/>
          </a:xfrm>
          <a:prstGeom prst="rect">
            <a:avLst/>
          </a:prstGeom>
        </p:spPr>
      </p:pic>
      <p:sp>
        <p:nvSpPr>
          <p:cNvPr id="8" name="Rectangle 7">
            <a:extLst>
              <a:ext uri="{FF2B5EF4-FFF2-40B4-BE49-F238E27FC236}">
                <a16:creationId xmlns:a16="http://schemas.microsoft.com/office/drawing/2014/main" id="{F80A7AC0-DDFB-461A-A858-674F22E84701}"/>
              </a:ext>
            </a:extLst>
          </p:cNvPr>
          <p:cNvSpPr/>
          <p:nvPr/>
        </p:nvSpPr>
        <p:spPr>
          <a:xfrm>
            <a:off x="637309" y="4341144"/>
            <a:ext cx="6096000" cy="2585323"/>
          </a:xfrm>
          <a:prstGeom prst="rect">
            <a:avLst/>
          </a:prstGeom>
        </p:spPr>
        <p:txBody>
          <a:bodyPr>
            <a:spAutoFit/>
          </a:bodyPr>
          <a:lstStyle/>
          <a:p>
            <a:r>
              <a:rPr lang="en-GB" dirty="0">
                <a:latin typeface="Verdana" panose="020B0604030504040204" pitchFamily="34" charset="0"/>
              </a:rPr>
              <a:t>Boys wore a tunic down to their knees and a cloak if it was cold. </a:t>
            </a:r>
            <a:br>
              <a:rPr lang="en-GB" dirty="0">
                <a:latin typeface="Verdana" panose="020B0604030504040204" pitchFamily="34" charset="0"/>
              </a:rPr>
            </a:br>
            <a:r>
              <a:rPr lang="en-GB" dirty="0">
                <a:latin typeface="Verdana" panose="020B0604030504040204" pitchFamily="34" charset="0"/>
              </a:rPr>
              <a:t>Rich boy's wore a toga which had a purple border.</a:t>
            </a:r>
          </a:p>
          <a:p>
            <a:r>
              <a:rPr lang="en-GB" dirty="0">
                <a:latin typeface="Verdana" panose="020B0604030504040204" pitchFamily="34" charset="0"/>
              </a:rPr>
              <a:t> </a:t>
            </a:r>
          </a:p>
          <a:p>
            <a:r>
              <a:rPr lang="en-GB" dirty="0">
                <a:latin typeface="Verdana" panose="020B0604030504040204" pitchFamily="34" charset="0"/>
              </a:rPr>
              <a:t>Girls wore a tunic with a </a:t>
            </a:r>
            <a:r>
              <a:rPr lang="en-GB" dirty="0" err="1">
                <a:latin typeface="Verdana" panose="020B0604030504040204" pitchFamily="34" charset="0"/>
              </a:rPr>
              <a:t>woolen</a:t>
            </a:r>
            <a:r>
              <a:rPr lang="en-GB" dirty="0">
                <a:latin typeface="Verdana" panose="020B0604030504040204" pitchFamily="34" charset="0"/>
              </a:rPr>
              <a:t> belt tied around their waists. </a:t>
            </a:r>
          </a:p>
          <a:p>
            <a:r>
              <a:rPr lang="en-GB" dirty="0">
                <a:latin typeface="Verdana" panose="020B0604030504040204" pitchFamily="34" charset="0"/>
              </a:rPr>
              <a:t>Children wore a special charm around their neck called a bulla. It was given to them when they were a few days old. </a:t>
            </a:r>
            <a:endParaRPr lang="en-GB" b="0" i="0" u="none" strike="noStrike" dirty="0">
              <a:effectLst/>
              <a:latin typeface="Verdana" panose="020B0604030504040204" pitchFamily="34" charset="0"/>
            </a:endParaRPr>
          </a:p>
        </p:txBody>
      </p:sp>
    </p:spTree>
    <p:extLst>
      <p:ext uri="{BB962C8B-B14F-4D97-AF65-F5344CB8AC3E}">
        <p14:creationId xmlns:p14="http://schemas.microsoft.com/office/powerpoint/2010/main" val="73692311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32FA11-8773-4DA5-B272-D2B9E3171B0D}"/>
              </a:ext>
            </a:extLst>
          </p:cNvPr>
          <p:cNvSpPr/>
          <p:nvPr/>
        </p:nvSpPr>
        <p:spPr>
          <a:xfrm>
            <a:off x="3364794" y="2271016"/>
            <a:ext cx="5462411" cy="1938992"/>
          </a:xfrm>
          <a:prstGeom prst="rect">
            <a:avLst/>
          </a:prstGeom>
        </p:spPr>
        <p:txBody>
          <a:bodyPr wrap="square">
            <a:spAutoFit/>
          </a:bodyPr>
          <a:lstStyle/>
          <a:p>
            <a:pPr algn="ctr"/>
            <a:r>
              <a:rPr lang="en-U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Roman Food &amp; Drink </a:t>
            </a:r>
          </a:p>
        </p:txBody>
      </p:sp>
    </p:spTree>
    <p:extLst>
      <p:ext uri="{BB962C8B-B14F-4D97-AF65-F5344CB8AC3E}">
        <p14:creationId xmlns:p14="http://schemas.microsoft.com/office/powerpoint/2010/main" val="19390078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5D8F945A-26A3-4584-95B6-387B5F23AE0E}"/>
              </a:ext>
            </a:extLst>
          </p:cNvPr>
          <p:cNvPicPr>
            <a:picLocks noChangeAspect="1"/>
          </p:cNvPicPr>
          <p:nvPr/>
        </p:nvPicPr>
        <p:blipFill rotWithShape="1">
          <a:blip r:embed="rId2">
            <a:extLst>
              <a:ext uri="{28A0092B-C50C-407E-A947-70E740481C1C}">
                <a14:useLocalDpi xmlns:a14="http://schemas.microsoft.com/office/drawing/2010/main" val="0"/>
              </a:ext>
            </a:extLst>
          </a:blip>
          <a:srcRect t="5195" b="13870"/>
          <a:stretch/>
        </p:blipFill>
        <p:spPr>
          <a:xfrm>
            <a:off x="0" y="0"/>
            <a:ext cx="12192000" cy="6857990"/>
          </a:xfrm>
          <a:prstGeom prst="rect">
            <a:avLst/>
          </a:prstGeom>
        </p:spPr>
      </p:pic>
      <p:sp>
        <p:nvSpPr>
          <p:cNvPr id="6" name="Content Placeholder 5">
            <a:extLst>
              <a:ext uri="{FF2B5EF4-FFF2-40B4-BE49-F238E27FC236}">
                <a16:creationId xmlns:a16="http://schemas.microsoft.com/office/drawing/2014/main" id="{9C4D628A-54A1-45AC-90DC-9AB8DB836FD1}"/>
              </a:ext>
            </a:extLst>
          </p:cNvPr>
          <p:cNvSpPr>
            <a:spLocks noGrp="1"/>
          </p:cNvSpPr>
          <p:nvPr>
            <p:ph idx="1"/>
          </p:nvPr>
        </p:nvSpPr>
        <p:spPr>
          <a:xfrm>
            <a:off x="909491" y="164481"/>
            <a:ext cx="4101935" cy="2686998"/>
          </a:xfrm>
        </p:spPr>
        <p:txBody>
          <a:bodyPr>
            <a:noAutofit/>
          </a:bodyPr>
          <a:lstStyle/>
          <a:p>
            <a:pPr marL="0" indent="0">
              <a:buNone/>
            </a:pPr>
            <a:r>
              <a:rPr lang="en-GB" b="1" dirty="0">
                <a:solidFill>
                  <a:schemeClr val="tx1">
                    <a:lumMod val="85000"/>
                    <a:lumOff val="15000"/>
                  </a:schemeClr>
                </a:solidFill>
                <a:latin typeface="Verdana" panose="020B0604030504040204" pitchFamily="34" charset="0"/>
                <a:ea typeface="Verdana" panose="020B0604030504040204" pitchFamily="34" charset="0"/>
              </a:rPr>
              <a:t>The Romans ate the fruit and vegetables, that they could grow. They also used cereals to make bread and ate a lot of meat. The Romans brought different food from other countries, like cabbage, cucumbers, radishes and broad beans. They used big jugs to drink wine and water. </a:t>
            </a:r>
          </a:p>
        </p:txBody>
      </p:sp>
    </p:spTree>
    <p:extLst>
      <p:ext uri="{BB962C8B-B14F-4D97-AF65-F5344CB8AC3E}">
        <p14:creationId xmlns:p14="http://schemas.microsoft.com/office/powerpoint/2010/main" val="3898955827"/>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47ED54-A552-44F0-9FCD-75621D309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1145" y="321734"/>
            <a:ext cx="2178877" cy="2905170"/>
          </a:xfrm>
          <a:prstGeom prst="rect">
            <a:avLst/>
          </a:prstGeom>
        </p:spPr>
      </p:pic>
      <p:pic>
        <p:nvPicPr>
          <p:cNvPr id="5" name="Picture 4">
            <a:extLst>
              <a:ext uri="{FF2B5EF4-FFF2-40B4-BE49-F238E27FC236}">
                <a16:creationId xmlns:a16="http://schemas.microsoft.com/office/drawing/2014/main" id="{DEF8292F-2EE8-4335-A2A3-AACA54217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752" y="3631096"/>
            <a:ext cx="4907662" cy="2760560"/>
          </a:xfrm>
          <a:prstGeom prst="rect">
            <a:avLst/>
          </a:prstGeom>
        </p:spPr>
      </p:pic>
      <p:pic>
        <p:nvPicPr>
          <p:cNvPr id="7" name="Picture 6">
            <a:extLst>
              <a:ext uri="{FF2B5EF4-FFF2-40B4-BE49-F238E27FC236}">
                <a16:creationId xmlns:a16="http://schemas.microsoft.com/office/drawing/2014/main" id="{C99791B1-E01E-4733-9756-658599716D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4250" y="321734"/>
            <a:ext cx="3414332" cy="6069922"/>
          </a:xfrm>
          <a:prstGeom prst="rect">
            <a:avLst/>
          </a:prstGeom>
        </p:spPr>
      </p:pic>
    </p:spTree>
    <p:extLst>
      <p:ext uri="{BB962C8B-B14F-4D97-AF65-F5344CB8AC3E}">
        <p14:creationId xmlns:p14="http://schemas.microsoft.com/office/powerpoint/2010/main" val="2574604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EB9CA3-BDAD-462E-ABFA-8D5BA8AAFB4D}"/>
              </a:ext>
            </a:extLst>
          </p:cNvPr>
          <p:cNvSpPr/>
          <p:nvPr/>
        </p:nvSpPr>
        <p:spPr>
          <a:xfrm>
            <a:off x="3032629" y="2588512"/>
            <a:ext cx="6126742" cy="1200329"/>
          </a:xfrm>
          <a:prstGeom prst="rect">
            <a:avLst/>
          </a:prstGeom>
          <a:noFill/>
        </p:spPr>
        <p:txBody>
          <a:bodyPr wrap="none" lIns="91440" tIns="45720" rIns="91440" bIns="45720">
            <a:spAutoFit/>
          </a:bodyPr>
          <a:lstStyle/>
          <a:p>
            <a:pPr algn="ctr"/>
            <a:r>
              <a:rPr lang="en-US" sz="7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Roman Soldiers</a:t>
            </a:r>
          </a:p>
        </p:txBody>
      </p:sp>
    </p:spTree>
    <p:extLst>
      <p:ext uri="{BB962C8B-B14F-4D97-AF65-F5344CB8AC3E}">
        <p14:creationId xmlns:p14="http://schemas.microsoft.com/office/powerpoint/2010/main" val="410547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57E03D-390B-4040-AFA3-F3974A5CD3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7977" y="227060"/>
            <a:ext cx="3729904" cy="6630940"/>
          </a:xfrm>
          <a:prstGeom prst="rect">
            <a:avLst/>
          </a:prstGeom>
        </p:spPr>
      </p:pic>
      <p:sp>
        <p:nvSpPr>
          <p:cNvPr id="6" name="TextBox 5">
            <a:extLst>
              <a:ext uri="{FF2B5EF4-FFF2-40B4-BE49-F238E27FC236}">
                <a16:creationId xmlns:a16="http://schemas.microsoft.com/office/drawing/2014/main" id="{D9AB2434-70C2-4C5B-8752-D42CB8238AE9}"/>
              </a:ext>
            </a:extLst>
          </p:cNvPr>
          <p:cNvSpPr txBox="1"/>
          <p:nvPr/>
        </p:nvSpPr>
        <p:spPr>
          <a:xfrm>
            <a:off x="201881" y="1945804"/>
            <a:ext cx="3384468" cy="2585323"/>
          </a:xfrm>
          <a:prstGeom prst="rect">
            <a:avLst/>
          </a:prstGeom>
          <a:noFill/>
        </p:spPr>
        <p:txBody>
          <a:bodyPr wrap="square" rtlCol="0">
            <a:spAutoFit/>
          </a:bodyPr>
          <a:lstStyle/>
          <a:p>
            <a:r>
              <a:rPr lang="en-GB" dirty="0">
                <a:latin typeface="Verdana" panose="020B0604030504040204" pitchFamily="34" charset="0"/>
                <a:ea typeface="Verdana" panose="020B0604030504040204" pitchFamily="34" charset="0"/>
              </a:rPr>
              <a:t>How tall do you have to be to be a Roman soldier?</a:t>
            </a:r>
          </a:p>
          <a:p>
            <a:endParaRPr lang="en-GB" dirty="0">
              <a:latin typeface="Verdana" panose="020B0604030504040204" pitchFamily="34" charset="0"/>
              <a:ea typeface="Verdana" panose="020B0604030504040204" pitchFamily="34" charset="0"/>
            </a:endParaRPr>
          </a:p>
          <a:p>
            <a:r>
              <a:rPr lang="en-GB" dirty="0">
                <a:latin typeface="Verdana" panose="020B0604030504040204" pitchFamily="34" charset="0"/>
                <a:ea typeface="Verdana" panose="020B0604030504040204" pitchFamily="34" charset="0"/>
              </a:rPr>
              <a:t>You have to be 6 Roman feet tall, this is 178cm tall.</a:t>
            </a:r>
          </a:p>
          <a:p>
            <a:endParaRPr lang="en-GB" dirty="0">
              <a:latin typeface="Verdana" panose="020B0604030504040204" pitchFamily="34" charset="0"/>
              <a:ea typeface="Verdana" panose="020B0604030504040204" pitchFamily="34" charset="0"/>
            </a:endParaRPr>
          </a:p>
          <a:p>
            <a:r>
              <a:rPr lang="en-GB" dirty="0">
                <a:latin typeface="Verdana" panose="020B0604030504040204" pitchFamily="34" charset="0"/>
                <a:ea typeface="Verdana" panose="020B0604030504040204" pitchFamily="34" charset="0"/>
              </a:rPr>
              <a:t>I was no where near tall enough, but my dad was close! </a:t>
            </a:r>
          </a:p>
        </p:txBody>
      </p:sp>
    </p:spTree>
    <p:extLst>
      <p:ext uri="{BB962C8B-B14F-4D97-AF65-F5344CB8AC3E}">
        <p14:creationId xmlns:p14="http://schemas.microsoft.com/office/powerpoint/2010/main" val="180928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8EFCFE-5FBF-4931-82FC-B86A3319D1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513" y="718457"/>
            <a:ext cx="10184671" cy="5728878"/>
          </a:xfrm>
          <a:prstGeom prst="rect">
            <a:avLst/>
          </a:prstGeom>
        </p:spPr>
      </p:pic>
    </p:spTree>
    <p:extLst>
      <p:ext uri="{BB962C8B-B14F-4D97-AF65-F5344CB8AC3E}">
        <p14:creationId xmlns:p14="http://schemas.microsoft.com/office/powerpoint/2010/main" val="2874864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3FB892-8B57-445A-B0FE-201ADF5FC3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599" y="872793"/>
            <a:ext cx="2705482" cy="4809744"/>
          </a:xfrm>
          <a:prstGeom prst="rect">
            <a:avLst/>
          </a:prstGeom>
        </p:spPr>
      </p:pic>
      <p:pic>
        <p:nvPicPr>
          <p:cNvPr id="11" name="Picture 10">
            <a:extLst>
              <a:ext uri="{FF2B5EF4-FFF2-40B4-BE49-F238E27FC236}">
                <a16:creationId xmlns:a16="http://schemas.microsoft.com/office/drawing/2014/main" id="{DF25CF8A-E17C-447B-BB93-F2575A17FF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4512" y="872793"/>
            <a:ext cx="2705482" cy="4809744"/>
          </a:xfrm>
          <a:prstGeom prst="rect">
            <a:avLst/>
          </a:prstGeom>
        </p:spPr>
      </p:pic>
      <p:pic>
        <p:nvPicPr>
          <p:cNvPr id="7" name="Picture 6">
            <a:extLst>
              <a:ext uri="{FF2B5EF4-FFF2-40B4-BE49-F238E27FC236}">
                <a16:creationId xmlns:a16="http://schemas.microsoft.com/office/drawing/2014/main" id="{0F90C8D8-0B28-46AC-9E13-3AC0D3304BEF}"/>
              </a:ext>
            </a:extLst>
          </p:cNvPr>
          <p:cNvPicPr>
            <a:picLocks noChangeAspect="1"/>
          </p:cNvPicPr>
          <p:nvPr/>
        </p:nvPicPr>
        <p:blipFill rotWithShape="1">
          <a:blip r:embed="rId4">
            <a:extLst>
              <a:ext uri="{28A0092B-C50C-407E-A947-70E740481C1C}">
                <a14:useLocalDpi xmlns:a14="http://schemas.microsoft.com/office/drawing/2010/main" val="0"/>
              </a:ext>
            </a:extLst>
          </a:blip>
          <a:srcRect b="32121"/>
          <a:stretch/>
        </p:blipFill>
        <p:spPr>
          <a:xfrm>
            <a:off x="7887787" y="872793"/>
            <a:ext cx="3985744" cy="4809744"/>
          </a:xfrm>
          <a:prstGeom prst="rect">
            <a:avLst/>
          </a:prstGeom>
        </p:spPr>
      </p:pic>
    </p:spTree>
    <p:extLst>
      <p:ext uri="{BB962C8B-B14F-4D97-AF65-F5344CB8AC3E}">
        <p14:creationId xmlns:p14="http://schemas.microsoft.com/office/powerpoint/2010/main" val="33774473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5955D1-BEBD-4D84-9F63-16908C229A87}"/>
              </a:ext>
            </a:extLst>
          </p:cNvPr>
          <p:cNvSpPr/>
          <p:nvPr/>
        </p:nvSpPr>
        <p:spPr>
          <a:xfrm>
            <a:off x="2832495" y="2457884"/>
            <a:ext cx="6030626" cy="1323439"/>
          </a:xfrm>
          <a:prstGeom prst="rect">
            <a:avLst/>
          </a:prstGeom>
          <a:noFill/>
        </p:spPr>
        <p:txBody>
          <a:bodyPr wrap="none" lIns="91440" tIns="45720" rIns="91440" bIns="45720">
            <a:spAutoFit/>
          </a:bodyPr>
          <a:lstStyle/>
          <a:p>
            <a:pPr algn="ctr"/>
            <a:r>
              <a:rPr lang="en-US" sz="8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Hadrians</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Wall</a:t>
            </a:r>
          </a:p>
        </p:txBody>
      </p:sp>
    </p:spTree>
    <p:extLst>
      <p:ext uri="{BB962C8B-B14F-4D97-AF65-F5344CB8AC3E}">
        <p14:creationId xmlns:p14="http://schemas.microsoft.com/office/powerpoint/2010/main" val="182268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28EADF-1AF3-40F4-8AC4-1F350A210844}"/>
              </a:ext>
            </a:extLst>
          </p:cNvPr>
          <p:cNvPicPr>
            <a:picLocks noChangeAspect="1"/>
          </p:cNvPicPr>
          <p:nvPr/>
        </p:nvPicPr>
        <p:blipFill rotWithShape="1">
          <a:blip r:embed="rId2">
            <a:extLst>
              <a:ext uri="{28A0092B-C50C-407E-A947-70E740481C1C}">
                <a14:useLocalDpi xmlns:a14="http://schemas.microsoft.com/office/drawing/2010/main" val="0"/>
              </a:ext>
            </a:extLst>
          </a:blip>
          <a:srcRect t="48221" r="-1" b="13058"/>
          <a:stretch/>
        </p:blipFill>
        <p:spPr>
          <a:xfrm>
            <a:off x="2366453" y="647666"/>
            <a:ext cx="7761924" cy="5343065"/>
          </a:xfrm>
          <a:custGeom>
            <a:avLst/>
            <a:gdLst>
              <a:gd name="connsiteX0" fmla="*/ 3025687 w 7761924"/>
              <a:gd name="connsiteY0" fmla="*/ 76 h 5343065"/>
              <a:gd name="connsiteX1" fmla="*/ 3372722 w 7761924"/>
              <a:gd name="connsiteY1" fmla="*/ 16088 h 5343065"/>
              <a:gd name="connsiteX2" fmla="*/ 7761924 w 7761924"/>
              <a:gd name="connsiteY2" fmla="*/ 3316816 h 5343065"/>
              <a:gd name="connsiteX3" fmla="*/ 3701109 w 7761924"/>
              <a:gd name="connsiteY3" fmla="*/ 5320611 h 5343065"/>
              <a:gd name="connsiteX4" fmla="*/ 36290 w 7761924"/>
              <a:gd name="connsiteY4" fmla="*/ 2696959 h 5343065"/>
              <a:gd name="connsiteX5" fmla="*/ 3025687 w 7761924"/>
              <a:gd name="connsiteY5" fmla="*/ 76 h 534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21" name="TextBox 20">
            <a:extLst>
              <a:ext uri="{FF2B5EF4-FFF2-40B4-BE49-F238E27FC236}">
                <a16:creationId xmlns:a16="http://schemas.microsoft.com/office/drawing/2014/main" id="{5F2838F8-B4E3-429F-AA40-711002DFCD8A}"/>
              </a:ext>
            </a:extLst>
          </p:cNvPr>
          <p:cNvSpPr txBox="1"/>
          <p:nvPr/>
        </p:nvSpPr>
        <p:spPr>
          <a:xfrm>
            <a:off x="285008" y="225631"/>
            <a:ext cx="4987636" cy="369332"/>
          </a:xfrm>
          <a:prstGeom prst="rect">
            <a:avLst/>
          </a:prstGeom>
          <a:noFill/>
        </p:spPr>
        <p:txBody>
          <a:bodyPr wrap="square" rtlCol="0">
            <a:spAutoFit/>
          </a:bodyPr>
          <a:lstStyle/>
          <a:p>
            <a:r>
              <a:rPr lang="en-GB" dirty="0">
                <a:latin typeface="Verdana" panose="020B0604030504040204" pitchFamily="34" charset="0"/>
                <a:ea typeface="Verdana" panose="020B0604030504040204" pitchFamily="34" charset="0"/>
              </a:rPr>
              <a:t>Who was Emperor Hadrian?</a:t>
            </a:r>
          </a:p>
        </p:txBody>
      </p:sp>
    </p:spTree>
    <p:extLst>
      <p:ext uri="{BB962C8B-B14F-4D97-AF65-F5344CB8AC3E}">
        <p14:creationId xmlns:p14="http://schemas.microsoft.com/office/powerpoint/2010/main" val="426739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xit" presetSubtype="0" fill="hold" grpId="0" nodeType="clickEffect">
                                  <p:stCondLst>
                                    <p:cond delay="0"/>
                                  </p:stCondLst>
                                  <p:childTnLst>
                                    <p:animEffect transition="out" filter="fade">
                                      <p:cBhvr>
                                        <p:cTn id="24" dur="2000"/>
                                        <p:tgtEl>
                                          <p:spTgt spid="21"/>
                                        </p:tgtEl>
                                      </p:cBhvr>
                                    </p:animEffect>
                                    <p:anim calcmode="lin" valueType="num">
                                      <p:cBhvr>
                                        <p:cTn id="25" dur="2000"/>
                                        <p:tgtEl>
                                          <p:spTgt spid="2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6" dur="2000"/>
                                        <p:tgtEl>
                                          <p:spTgt spid="21"/>
                                        </p:tgtEl>
                                        <p:attrNameLst>
                                          <p:attrName>ppt_h</p:attrName>
                                        </p:attrNameLst>
                                      </p:cBhvr>
                                      <p:tavLst>
                                        <p:tav tm="0">
                                          <p:val>
                                            <p:strVal val="ppt_h"/>
                                          </p:val>
                                        </p:tav>
                                        <p:tav tm="100000">
                                          <p:val>
                                            <p:strVal val="ppt_h"/>
                                          </p:val>
                                        </p:tav>
                                      </p:tavLst>
                                    </p:anim>
                                    <p:set>
                                      <p:cBhvr>
                                        <p:cTn id="27"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287E98-9843-448D-BAA3-DBA2895018C7}"/>
              </a:ext>
            </a:extLst>
          </p:cNvPr>
          <p:cNvSpPr/>
          <p:nvPr/>
        </p:nvSpPr>
        <p:spPr>
          <a:xfrm>
            <a:off x="2972790" y="2527948"/>
            <a:ext cx="6246420" cy="1200329"/>
          </a:xfrm>
          <a:prstGeom prst="rect">
            <a:avLst/>
          </a:prstGeom>
          <a:noFill/>
        </p:spPr>
        <p:txBody>
          <a:bodyPr wrap="square" lIns="91440" tIns="45720" rIns="91440" bIns="45720">
            <a:spAutoFit/>
          </a:bodyPr>
          <a:lstStyle/>
          <a:p>
            <a:pPr algn="ctr"/>
            <a:r>
              <a:rPr lang="en-US" sz="7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Introduction </a:t>
            </a:r>
          </a:p>
        </p:txBody>
      </p:sp>
    </p:spTree>
    <p:extLst>
      <p:ext uri="{BB962C8B-B14F-4D97-AF65-F5344CB8AC3E}">
        <p14:creationId xmlns:p14="http://schemas.microsoft.com/office/powerpoint/2010/main" val="2571490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58655B-ED41-4781-B3C7-9F9E548A0FD6}"/>
              </a:ext>
            </a:extLst>
          </p:cNvPr>
          <p:cNvSpPr/>
          <p:nvPr/>
        </p:nvSpPr>
        <p:spPr>
          <a:xfrm>
            <a:off x="343071" y="525827"/>
            <a:ext cx="11848929" cy="1477328"/>
          </a:xfrm>
          <a:prstGeom prst="rect">
            <a:avLst/>
          </a:prstGeom>
        </p:spPr>
        <p:txBody>
          <a:bodyPr wrap="square">
            <a:spAutoFit/>
          </a:bodyPr>
          <a:lstStyle/>
          <a:p>
            <a:r>
              <a:rPr lang="en-GB" dirty="0">
                <a:latin typeface="Verdana" panose="020B0604030504040204" pitchFamily="34" charset="0"/>
              </a:rPr>
              <a:t>Hadrian was born in Rome in A.D. 76. He became Emperor of Rome in A.D. 117 and ruled for 21 years until A.D. 138.</a:t>
            </a:r>
          </a:p>
          <a:p>
            <a:r>
              <a:rPr lang="en-GB" dirty="0">
                <a:latin typeface="Verdana" panose="020B0604030504040204" pitchFamily="34" charset="0"/>
              </a:rPr>
              <a:t>Hadrian came to visit Britain in A.D. 122, one of the many stops on a tour of the western provinces of the Roman Empire. His mission was to strengthen the defences along the northern Roman Empire. It is likely that during this visit that he ordered the construction of the Wall. </a:t>
            </a:r>
            <a:endParaRPr lang="en-GB" b="0" i="0" u="none" strike="noStrike" dirty="0">
              <a:effectLst/>
              <a:latin typeface="Verdana" panose="020B0604030504040204" pitchFamily="34" charset="0"/>
            </a:endParaRPr>
          </a:p>
        </p:txBody>
      </p:sp>
      <p:pic>
        <p:nvPicPr>
          <p:cNvPr id="6" name="Picture 5">
            <a:extLst>
              <a:ext uri="{FF2B5EF4-FFF2-40B4-BE49-F238E27FC236}">
                <a16:creationId xmlns:a16="http://schemas.microsoft.com/office/drawing/2014/main" id="{CDEEF973-2513-4D84-BDAF-AA752FCF08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722" y="2137558"/>
            <a:ext cx="9662556" cy="4619501"/>
          </a:xfrm>
          <a:prstGeom prst="rect">
            <a:avLst/>
          </a:prstGeom>
        </p:spPr>
      </p:pic>
    </p:spTree>
    <p:extLst>
      <p:ext uri="{BB962C8B-B14F-4D97-AF65-F5344CB8AC3E}">
        <p14:creationId xmlns:p14="http://schemas.microsoft.com/office/powerpoint/2010/main" val="5508037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6096915-C9EB-4CDF-B8F8-9E650FBA47E5}"/>
              </a:ext>
            </a:extLst>
          </p:cNvPr>
          <p:cNvSpPr txBox="1"/>
          <p:nvPr/>
        </p:nvSpPr>
        <p:spPr>
          <a:xfrm>
            <a:off x="804620" y="4592325"/>
            <a:ext cx="5946579" cy="129711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400" kern="1200" dirty="0">
                <a:solidFill>
                  <a:srgbClr val="000000"/>
                </a:solidFill>
                <a:latin typeface="+mj-lt"/>
                <a:ea typeface="+mj-ea"/>
                <a:cs typeface="+mj-cs"/>
              </a:rPr>
              <a:t>A map of great Britain showing where the wall was built across.</a:t>
            </a:r>
          </a:p>
        </p:txBody>
      </p:sp>
      <p:pic>
        <p:nvPicPr>
          <p:cNvPr id="5" name="Picture 4">
            <a:extLst>
              <a:ext uri="{FF2B5EF4-FFF2-40B4-BE49-F238E27FC236}">
                <a16:creationId xmlns:a16="http://schemas.microsoft.com/office/drawing/2014/main" id="{CDBAFF25-C674-429B-8E1E-B04E4B14FD1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6022" b="12559"/>
          <a:stretch/>
        </p:blipFill>
        <p:spPr>
          <a:xfrm>
            <a:off x="7840768" y="1579827"/>
            <a:ext cx="4351232" cy="5287648"/>
          </a:xfrm>
          <a:custGeom>
            <a:avLst/>
            <a:gdLst>
              <a:gd name="connsiteX0" fmla="*/ 2879389 w 4351232"/>
              <a:gd name="connsiteY0" fmla="*/ 0 h 5287648"/>
              <a:gd name="connsiteX1" fmla="*/ 4251877 w 4351232"/>
              <a:gd name="connsiteY1" fmla="*/ 347527 h 5287648"/>
              <a:gd name="connsiteX2" fmla="*/ 4351232 w 4351232"/>
              <a:gd name="connsiteY2" fmla="*/ 407886 h 5287648"/>
              <a:gd name="connsiteX3" fmla="*/ 4351232 w 4351232"/>
              <a:gd name="connsiteY3" fmla="*/ 5287648 h 5287648"/>
              <a:gd name="connsiteX4" fmla="*/ 1303444 w 4351232"/>
              <a:gd name="connsiteY4" fmla="*/ 5287648 h 5287648"/>
              <a:gd name="connsiteX5" fmla="*/ 1269495 w 4351232"/>
              <a:gd name="connsiteY5" fmla="*/ 5267024 h 5287648"/>
              <a:gd name="connsiteX6" fmla="*/ 0 w 4351232"/>
              <a:gd name="connsiteY6" fmla="*/ 2879389 h 5287648"/>
              <a:gd name="connsiteX7" fmla="*/ 2879389 w 4351232"/>
              <a:gd name="connsiteY7" fmla="*/ 0 h 52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1232" h="5287648">
                <a:moveTo>
                  <a:pt x="2879389" y="0"/>
                </a:moveTo>
                <a:cubicBezTo>
                  <a:pt x="3376340" y="0"/>
                  <a:pt x="3843887" y="125893"/>
                  <a:pt x="4251877" y="347527"/>
                </a:cubicBezTo>
                <a:lnTo>
                  <a:pt x="4351232" y="407886"/>
                </a:lnTo>
                <a:lnTo>
                  <a:pt x="4351232" y="5287648"/>
                </a:lnTo>
                <a:lnTo>
                  <a:pt x="1303444" y="5287648"/>
                </a:lnTo>
                <a:lnTo>
                  <a:pt x="1269495" y="5267024"/>
                </a:lnTo>
                <a:cubicBezTo>
                  <a:pt x="503573" y="4749577"/>
                  <a:pt x="0" y="3873291"/>
                  <a:pt x="0" y="2879389"/>
                </a:cubicBezTo>
                <a:cubicBezTo>
                  <a:pt x="0" y="1289146"/>
                  <a:pt x="1289146" y="0"/>
                  <a:pt x="2879389" y="0"/>
                </a:cubicBezTo>
                <a:close/>
              </a:path>
            </a:pathLst>
          </a:custGeom>
          <a:effectLst>
            <a:softEdge rad="0"/>
          </a:effectLst>
        </p:spPr>
      </p:pic>
    </p:spTree>
    <p:extLst>
      <p:ext uri="{BB962C8B-B14F-4D97-AF65-F5344CB8AC3E}">
        <p14:creationId xmlns:p14="http://schemas.microsoft.com/office/powerpoint/2010/main" val="1658557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E04A50-F9DB-4456-A6A7-89291B852752}"/>
              </a:ext>
            </a:extLst>
          </p:cNvPr>
          <p:cNvSpPr/>
          <p:nvPr/>
        </p:nvSpPr>
        <p:spPr>
          <a:xfrm>
            <a:off x="720436" y="1028343"/>
            <a:ext cx="6096000" cy="4801314"/>
          </a:xfrm>
          <a:prstGeom prst="rect">
            <a:avLst/>
          </a:prstGeom>
        </p:spPr>
        <p:txBody>
          <a:bodyPr>
            <a:spAutoFit/>
          </a:bodyPr>
          <a:lstStyle/>
          <a:p>
            <a:r>
              <a:rPr lang="en-GB" b="1" dirty="0">
                <a:latin typeface="Verdana" panose="020B0604030504040204" pitchFamily="34" charset="0"/>
              </a:rPr>
              <a:t>How long was Hadrian's Wall?</a:t>
            </a:r>
          </a:p>
          <a:p>
            <a:r>
              <a:rPr lang="en-GB" dirty="0">
                <a:latin typeface="Verdana" panose="020B0604030504040204" pitchFamily="34" charset="0"/>
              </a:rPr>
              <a:t>The Hadrians wall path you can walk is a long distance footpath in the North of England, which became the 15</a:t>
            </a:r>
            <a:r>
              <a:rPr lang="en-GB" baseline="30000" dirty="0">
                <a:latin typeface="Verdana" panose="020B0604030504040204" pitchFamily="34" charset="0"/>
              </a:rPr>
              <a:t>th</a:t>
            </a:r>
            <a:r>
              <a:rPr lang="en-GB" dirty="0">
                <a:latin typeface="Verdana" panose="020B0604030504040204" pitchFamily="34" charset="0"/>
              </a:rPr>
              <a:t> National trail in 2003. It runs 84 miles (135km) from Wallsend on the East coast of England to Bowness-on-Solway on the west coast. </a:t>
            </a:r>
          </a:p>
          <a:p>
            <a:endParaRPr lang="en-GB" b="1" dirty="0">
              <a:latin typeface="Verdana" panose="020B0604030504040204" pitchFamily="34" charset="0"/>
            </a:endParaRPr>
          </a:p>
          <a:p>
            <a:r>
              <a:rPr lang="en-GB" b="1" dirty="0">
                <a:latin typeface="Verdana" panose="020B0604030504040204" pitchFamily="34" charset="0"/>
              </a:rPr>
              <a:t>How wide and high was Hadrian's Wall?</a:t>
            </a:r>
          </a:p>
          <a:p>
            <a:r>
              <a:rPr lang="en-GB" dirty="0">
                <a:latin typeface="Verdana" panose="020B0604030504040204" pitchFamily="34" charset="0"/>
              </a:rPr>
              <a:t>The wall was eight to ten feet wide and fifteen feet high.</a:t>
            </a:r>
          </a:p>
          <a:p>
            <a:r>
              <a:rPr lang="en-GB" b="1" dirty="0">
                <a:latin typeface="Verdana" panose="020B0604030504040204" pitchFamily="34" charset="0"/>
              </a:rPr>
              <a:t>When did the Romans build Hadrian's Wall?</a:t>
            </a:r>
          </a:p>
          <a:p>
            <a:r>
              <a:rPr lang="en-GB" dirty="0">
                <a:latin typeface="Verdana" panose="020B0604030504040204" pitchFamily="34" charset="0"/>
              </a:rPr>
              <a:t>The Romans began building the wall in 122 A.D. </a:t>
            </a:r>
          </a:p>
          <a:p>
            <a:r>
              <a:rPr lang="en-GB" b="1" dirty="0">
                <a:latin typeface="Verdana" panose="020B0604030504040204" pitchFamily="34" charset="0"/>
              </a:rPr>
              <a:t>Why did the Romans build Hadrian's Wall?</a:t>
            </a:r>
          </a:p>
          <a:p>
            <a:r>
              <a:rPr lang="en-GB" dirty="0">
                <a:latin typeface="Verdana" panose="020B0604030504040204" pitchFamily="34" charset="0"/>
              </a:rPr>
              <a:t>The Romans built it because they were afraid that the people of the north might attack them. The wall was built between Roman Britain and Scotland. </a:t>
            </a:r>
            <a:endParaRPr lang="en-GB" b="0" i="0" u="none" strike="noStrike" dirty="0">
              <a:effectLst/>
              <a:latin typeface="Verdana" panose="020B0604030504040204" pitchFamily="34" charset="0"/>
            </a:endParaRPr>
          </a:p>
        </p:txBody>
      </p:sp>
      <p:pic>
        <p:nvPicPr>
          <p:cNvPr id="10" name="Picture 9">
            <a:extLst>
              <a:ext uri="{FF2B5EF4-FFF2-40B4-BE49-F238E27FC236}">
                <a16:creationId xmlns:a16="http://schemas.microsoft.com/office/drawing/2014/main" id="{E2FF9665-514C-40B2-9A67-45F809C798D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958940" y="1656855"/>
            <a:ext cx="5032744" cy="3774558"/>
          </a:xfrm>
          <a:prstGeom prst="rect">
            <a:avLst/>
          </a:prstGeom>
        </p:spPr>
      </p:pic>
    </p:spTree>
    <p:extLst>
      <p:ext uri="{BB962C8B-B14F-4D97-AF65-F5344CB8AC3E}">
        <p14:creationId xmlns:p14="http://schemas.microsoft.com/office/powerpoint/2010/main" val="544124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7596D5-F7E9-49FA-B430-232BDA1D90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173" y="494269"/>
            <a:ext cx="9475568" cy="6132685"/>
          </a:xfrm>
          <a:prstGeom prst="rect">
            <a:avLst/>
          </a:prstGeom>
        </p:spPr>
      </p:pic>
    </p:spTree>
    <p:extLst>
      <p:ext uri="{BB962C8B-B14F-4D97-AF65-F5344CB8AC3E}">
        <p14:creationId xmlns:p14="http://schemas.microsoft.com/office/powerpoint/2010/main" val="782230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8ED91A-AF7B-409C-836B-197E372B3DB8}"/>
              </a:ext>
            </a:extLst>
          </p:cNvPr>
          <p:cNvPicPr>
            <a:picLocks noChangeAspect="1"/>
          </p:cNvPicPr>
          <p:nvPr/>
        </p:nvPicPr>
        <p:blipFill rotWithShape="1">
          <a:blip r:embed="rId2">
            <a:extLst>
              <a:ext uri="{28A0092B-C50C-407E-A947-70E740481C1C}">
                <a14:useLocalDpi xmlns:a14="http://schemas.microsoft.com/office/drawing/2010/main" val="0"/>
              </a:ext>
            </a:extLst>
          </a:blip>
          <a:srcRect t="5072" b="22497"/>
          <a:stretch/>
        </p:blipFill>
        <p:spPr>
          <a:xfrm>
            <a:off x="5931242" y="361773"/>
            <a:ext cx="4707926" cy="6389966"/>
          </a:xfrm>
          <a:prstGeom prst="rect">
            <a:avLst/>
          </a:prstGeom>
        </p:spPr>
      </p:pic>
      <p:sp>
        <p:nvSpPr>
          <p:cNvPr id="4" name="TextBox 3">
            <a:extLst>
              <a:ext uri="{FF2B5EF4-FFF2-40B4-BE49-F238E27FC236}">
                <a16:creationId xmlns:a16="http://schemas.microsoft.com/office/drawing/2014/main" id="{AAEB7DC4-2A0D-499D-A52A-388C20431F8B}"/>
              </a:ext>
            </a:extLst>
          </p:cNvPr>
          <p:cNvSpPr txBox="1"/>
          <p:nvPr/>
        </p:nvSpPr>
        <p:spPr>
          <a:xfrm>
            <a:off x="963828" y="1631092"/>
            <a:ext cx="4448432" cy="923330"/>
          </a:xfrm>
          <a:prstGeom prst="rect">
            <a:avLst/>
          </a:prstGeom>
          <a:noFill/>
        </p:spPr>
        <p:txBody>
          <a:bodyPr wrap="square" rtlCol="0">
            <a:spAutoFit/>
          </a:bodyPr>
          <a:lstStyle/>
          <a:p>
            <a:r>
              <a:rPr lang="en-GB" dirty="0">
                <a:latin typeface="Verdana" panose="020B0604030504040204" pitchFamily="34" charset="0"/>
                <a:ea typeface="Verdana" panose="020B0604030504040204" pitchFamily="34" charset="0"/>
              </a:rPr>
              <a:t>This picture is of me standing next to names engraved of some of the men who built the wall. </a:t>
            </a:r>
          </a:p>
        </p:txBody>
      </p:sp>
    </p:spTree>
    <p:extLst>
      <p:ext uri="{BB962C8B-B14F-4D97-AF65-F5344CB8AC3E}">
        <p14:creationId xmlns:p14="http://schemas.microsoft.com/office/powerpoint/2010/main" val="5607865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9DED8C-FF4C-49C1-9F45-F46947B4E2F6}"/>
              </a:ext>
            </a:extLst>
          </p:cNvPr>
          <p:cNvSpPr/>
          <p:nvPr/>
        </p:nvSpPr>
        <p:spPr>
          <a:xfrm>
            <a:off x="1647519" y="2005433"/>
            <a:ext cx="8896961" cy="1754326"/>
          </a:xfrm>
          <a:prstGeom prst="rect">
            <a:avLst/>
          </a:prstGeom>
          <a:noFill/>
        </p:spPr>
        <p:txBody>
          <a:bodyPr wrap="squar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What else did I see along </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Hadrians</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Wall?</a:t>
            </a:r>
          </a:p>
        </p:txBody>
      </p:sp>
    </p:spTree>
    <p:extLst>
      <p:ext uri="{BB962C8B-B14F-4D97-AF65-F5344CB8AC3E}">
        <p14:creationId xmlns:p14="http://schemas.microsoft.com/office/powerpoint/2010/main" val="297799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chemeClr val="accent2"/>
                                        </p:clrVal>
                                      </p:to>
                                    </p:set>
                                    <p:set>
                                      <p:cBhvr>
                                        <p:cTn id="7" dur="500" fill="hold"/>
                                        <p:tgtEl>
                                          <p:spTgt spid="2"/>
                                        </p:tgtEl>
                                        <p:attrNameLst>
                                          <p:attrName>fillcolor</p:attrName>
                                        </p:attrNameLst>
                                      </p:cBhvr>
                                      <p:to>
                                        <p:clrVal>
                                          <a:schemeClr val="accent2"/>
                                        </p:clrVal>
                                      </p:to>
                                    </p:set>
                                    <p:set>
                                      <p:cBhvr>
                                        <p:cTn id="8"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524C7A-4D2A-4686-B614-EA3B90A4D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50" y="1895124"/>
            <a:ext cx="8460921" cy="4448525"/>
          </a:xfrm>
          <a:prstGeom prst="rect">
            <a:avLst/>
          </a:prstGeom>
        </p:spPr>
      </p:pic>
      <p:sp>
        <p:nvSpPr>
          <p:cNvPr id="7" name="TextBox 6">
            <a:extLst>
              <a:ext uri="{FF2B5EF4-FFF2-40B4-BE49-F238E27FC236}">
                <a16:creationId xmlns:a16="http://schemas.microsoft.com/office/drawing/2014/main" id="{6865D4E8-205F-40E5-9BD7-F91E628FAF4C}"/>
              </a:ext>
            </a:extLst>
          </p:cNvPr>
          <p:cNvSpPr txBox="1"/>
          <p:nvPr/>
        </p:nvSpPr>
        <p:spPr>
          <a:xfrm>
            <a:off x="552450" y="415636"/>
            <a:ext cx="10337223" cy="923330"/>
          </a:xfrm>
          <a:prstGeom prst="rect">
            <a:avLst/>
          </a:prstGeom>
          <a:noFill/>
        </p:spPr>
        <p:txBody>
          <a:bodyPr wrap="square" rtlCol="0">
            <a:spAutoFit/>
          </a:bodyPr>
          <a:lstStyle/>
          <a:p>
            <a:r>
              <a:rPr lang="en-GB" dirty="0">
                <a:latin typeface="Verdana" panose="020B0604030504040204" pitchFamily="34" charset="0"/>
                <a:ea typeface="Verdana" panose="020B0604030504040204" pitchFamily="34" charset="0"/>
              </a:rPr>
              <a:t>During the holidays we also visited other parts of the Hadrians wall. We drove past Housesteads Roman Fort. This is a very good one, it covers 5 acres and we took some pictures. </a:t>
            </a:r>
          </a:p>
        </p:txBody>
      </p:sp>
    </p:spTree>
    <p:extLst>
      <p:ext uri="{BB962C8B-B14F-4D97-AF65-F5344CB8AC3E}">
        <p14:creationId xmlns:p14="http://schemas.microsoft.com/office/powerpoint/2010/main" val="10636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chemeClr val="accent2"/>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6CF874-1A1C-413B-BDD2-9346301E8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546" y="1615044"/>
            <a:ext cx="8550234" cy="4809506"/>
          </a:xfrm>
          <a:prstGeom prst="rect">
            <a:avLst/>
          </a:prstGeom>
        </p:spPr>
      </p:pic>
      <p:sp>
        <p:nvSpPr>
          <p:cNvPr id="6" name="TextBox 5">
            <a:extLst>
              <a:ext uri="{FF2B5EF4-FFF2-40B4-BE49-F238E27FC236}">
                <a16:creationId xmlns:a16="http://schemas.microsoft.com/office/drawing/2014/main" id="{F53D8E39-431E-40A1-AEA2-9257B1294569}"/>
              </a:ext>
            </a:extLst>
          </p:cNvPr>
          <p:cNvSpPr txBox="1"/>
          <p:nvPr/>
        </p:nvSpPr>
        <p:spPr>
          <a:xfrm>
            <a:off x="1983179" y="522514"/>
            <a:ext cx="7939297" cy="923330"/>
          </a:xfrm>
          <a:prstGeom prst="rect">
            <a:avLst/>
          </a:prstGeom>
          <a:noFill/>
        </p:spPr>
        <p:txBody>
          <a:bodyPr wrap="square" rtlCol="0">
            <a:spAutoFit/>
          </a:bodyPr>
          <a:lstStyle/>
          <a:p>
            <a:r>
              <a:rPr lang="en-GB" dirty="0">
                <a:latin typeface="Verdana" panose="020B0604030504040204" pitchFamily="34" charset="0"/>
                <a:ea typeface="Verdana" panose="020B0604030504040204" pitchFamily="34" charset="0"/>
              </a:rPr>
              <a:t>This is the Sycamore Gap that I also saw when driving along the Hadrians wall, it is a famous tree as it sits between the valley, near the wall. Lots of people visit, so I had to get a picture!</a:t>
            </a:r>
          </a:p>
        </p:txBody>
      </p:sp>
    </p:spTree>
    <p:extLst>
      <p:ext uri="{BB962C8B-B14F-4D97-AF65-F5344CB8AC3E}">
        <p14:creationId xmlns:p14="http://schemas.microsoft.com/office/powerpoint/2010/main" val="379944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35845B-546A-4651-8FC6-7DCC085FFE02}"/>
              </a:ext>
            </a:extLst>
          </p:cNvPr>
          <p:cNvSpPr txBox="1"/>
          <p:nvPr/>
        </p:nvSpPr>
        <p:spPr>
          <a:xfrm>
            <a:off x="4372224" y="3302167"/>
            <a:ext cx="2009804" cy="3416320"/>
          </a:xfrm>
          <a:prstGeom prst="rect">
            <a:avLst/>
          </a:prstGeom>
          <a:noFill/>
        </p:spPr>
        <p:txBody>
          <a:bodyPr wrap="square" rtlCol="0">
            <a:spAutoFit/>
          </a:bodyPr>
          <a:lstStyle/>
          <a:p>
            <a:r>
              <a:rPr lang="en-GB" dirty="0">
                <a:latin typeface="Verdana" panose="020B0604030504040204" pitchFamily="34" charset="0"/>
                <a:ea typeface="Verdana" panose="020B0604030504040204" pitchFamily="34" charset="0"/>
              </a:rPr>
              <a:t>That night I stayed at Herding Hill Farm, in a wigwam called Sycamore Gap, this was funny because we had just taken a photo of the real Sycamore Gap. </a:t>
            </a:r>
          </a:p>
        </p:txBody>
      </p:sp>
      <p:pic>
        <p:nvPicPr>
          <p:cNvPr id="2" name="Picture 1">
            <a:extLst>
              <a:ext uri="{FF2B5EF4-FFF2-40B4-BE49-F238E27FC236}">
                <a16:creationId xmlns:a16="http://schemas.microsoft.com/office/drawing/2014/main" id="{84F71273-C668-4529-A1B6-65DAC6C925B4}"/>
              </a:ext>
            </a:extLst>
          </p:cNvPr>
          <p:cNvPicPr>
            <a:picLocks noChangeAspect="1"/>
          </p:cNvPicPr>
          <p:nvPr/>
        </p:nvPicPr>
        <p:blipFill rotWithShape="1">
          <a:blip r:embed="rId2"/>
          <a:srcRect l="11587" b="28043"/>
          <a:stretch/>
        </p:blipFill>
        <p:spPr>
          <a:xfrm>
            <a:off x="133819" y="105164"/>
            <a:ext cx="3436416" cy="3612594"/>
          </a:xfrm>
          <a:prstGeom prst="rect">
            <a:avLst/>
          </a:prstGeom>
        </p:spPr>
      </p:pic>
      <p:pic>
        <p:nvPicPr>
          <p:cNvPr id="3" name="Picture 2">
            <a:extLst>
              <a:ext uri="{FF2B5EF4-FFF2-40B4-BE49-F238E27FC236}">
                <a16:creationId xmlns:a16="http://schemas.microsoft.com/office/drawing/2014/main" id="{0AC75652-20DD-4DDF-B2A6-04EAA902D1F3}"/>
              </a:ext>
            </a:extLst>
          </p:cNvPr>
          <p:cNvPicPr>
            <a:picLocks noChangeAspect="1"/>
          </p:cNvPicPr>
          <p:nvPr/>
        </p:nvPicPr>
        <p:blipFill>
          <a:blip r:embed="rId3"/>
          <a:stretch>
            <a:fillRect/>
          </a:stretch>
        </p:blipFill>
        <p:spPr>
          <a:xfrm>
            <a:off x="9231265" y="290827"/>
            <a:ext cx="2654719" cy="4719500"/>
          </a:xfrm>
          <a:prstGeom prst="rect">
            <a:avLst/>
          </a:prstGeom>
        </p:spPr>
      </p:pic>
      <p:pic>
        <p:nvPicPr>
          <p:cNvPr id="6" name="Picture 5">
            <a:extLst>
              <a:ext uri="{FF2B5EF4-FFF2-40B4-BE49-F238E27FC236}">
                <a16:creationId xmlns:a16="http://schemas.microsoft.com/office/drawing/2014/main" id="{C3E81410-769B-48C0-BEB9-32E059AE33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9259" y="290827"/>
            <a:ext cx="3714416" cy="2718641"/>
          </a:xfrm>
          <a:prstGeom prst="rect">
            <a:avLst/>
          </a:prstGeom>
        </p:spPr>
      </p:pic>
      <p:pic>
        <p:nvPicPr>
          <p:cNvPr id="7" name="Picture 6">
            <a:extLst>
              <a:ext uri="{FF2B5EF4-FFF2-40B4-BE49-F238E27FC236}">
                <a16:creationId xmlns:a16="http://schemas.microsoft.com/office/drawing/2014/main" id="{733FC5C1-4150-4F1E-AB4B-14D7931A5C4A}"/>
              </a:ext>
            </a:extLst>
          </p:cNvPr>
          <p:cNvPicPr>
            <a:picLocks noChangeAspect="1"/>
          </p:cNvPicPr>
          <p:nvPr/>
        </p:nvPicPr>
        <p:blipFill rotWithShape="1">
          <a:blip r:embed="rId5"/>
          <a:srcRect b="25348"/>
          <a:stretch/>
        </p:blipFill>
        <p:spPr>
          <a:xfrm>
            <a:off x="6569243" y="3023647"/>
            <a:ext cx="2558878" cy="3396027"/>
          </a:xfrm>
          <a:prstGeom prst="rect">
            <a:avLst/>
          </a:prstGeom>
        </p:spPr>
      </p:pic>
      <p:pic>
        <p:nvPicPr>
          <p:cNvPr id="8" name="Picture 7">
            <a:extLst>
              <a:ext uri="{FF2B5EF4-FFF2-40B4-BE49-F238E27FC236}">
                <a16:creationId xmlns:a16="http://schemas.microsoft.com/office/drawing/2014/main" id="{F2F2E7D1-81DB-4578-9A5A-345C7B5C2682}"/>
              </a:ext>
            </a:extLst>
          </p:cNvPr>
          <p:cNvPicPr>
            <a:picLocks noChangeAspect="1"/>
          </p:cNvPicPr>
          <p:nvPr/>
        </p:nvPicPr>
        <p:blipFill>
          <a:blip r:embed="rId6"/>
          <a:stretch>
            <a:fillRect/>
          </a:stretch>
        </p:blipFill>
        <p:spPr>
          <a:xfrm>
            <a:off x="172386" y="3743369"/>
            <a:ext cx="4012623" cy="3009467"/>
          </a:xfrm>
          <a:prstGeom prst="rect">
            <a:avLst/>
          </a:prstGeom>
        </p:spPr>
      </p:pic>
    </p:spTree>
    <p:extLst>
      <p:ext uri="{BB962C8B-B14F-4D97-AF65-F5344CB8AC3E}">
        <p14:creationId xmlns:p14="http://schemas.microsoft.com/office/powerpoint/2010/main" val="389377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AB3F94-7286-4268-8BBD-3929BADF9411}"/>
              </a:ext>
            </a:extLst>
          </p:cNvPr>
          <p:cNvSpPr/>
          <p:nvPr/>
        </p:nvSpPr>
        <p:spPr>
          <a:xfrm>
            <a:off x="4162924" y="2278566"/>
            <a:ext cx="3604898" cy="1323439"/>
          </a:xfrm>
          <a:prstGeom prst="rect">
            <a:avLst/>
          </a:prstGeom>
          <a:noFill/>
        </p:spPr>
        <p:txBody>
          <a:bodyPr wrap="none" lIns="91440" tIns="45720" rIns="91440" bIns="45720">
            <a:spAutoFit/>
          </a:bodyPr>
          <a:lstStyle/>
          <a:p>
            <a:pPr algn="ctr"/>
            <a:r>
              <a:rPr lang="en-US"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Religion</a:t>
            </a:r>
          </a:p>
        </p:txBody>
      </p:sp>
    </p:spTree>
    <p:extLst>
      <p:ext uri="{BB962C8B-B14F-4D97-AF65-F5344CB8AC3E}">
        <p14:creationId xmlns:p14="http://schemas.microsoft.com/office/powerpoint/2010/main" val="120781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FB240570-E670-43D2-8C5F-49173654E59F}"/>
              </a:ext>
            </a:extLst>
          </p:cNvPr>
          <p:cNvSpPr>
            <a:spLocks noChangeArrowheads="1"/>
          </p:cNvSpPr>
          <p:nvPr/>
        </p:nvSpPr>
        <p:spPr bwMode="auto">
          <a:xfrm>
            <a:off x="1374951" y="811505"/>
            <a:ext cx="8039982"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latin typeface="Verdana" panose="020B0604030504040204" pitchFamily="34" charset="0"/>
              </a:rPr>
              <a:t>T</a:t>
            </a:r>
            <a:r>
              <a:rPr kumimoji="0" lang="en-US" altLang="en-US" sz="1800" b="0" i="0" u="none" strike="noStrike" cap="none" normalizeH="0" baseline="0" dirty="0">
                <a:ln>
                  <a:noFill/>
                </a:ln>
                <a:effectLst/>
                <a:latin typeface="Verdana" panose="020B0604030504040204" pitchFamily="34" charset="0"/>
              </a:rPr>
              <a:t>he   </a:t>
            </a:r>
            <a:r>
              <a:rPr kumimoji="0" lang="en-US" altLang="en-US" sz="900" b="0" i="0" u="none" strike="noStrike" cap="none" normalizeH="0" baseline="0" dirty="0">
                <a:ln>
                  <a:noFill/>
                </a:ln>
                <a:effectLst/>
                <a:latin typeface="Verdana" panose="020B0604030504040204" pitchFamily="34" charset="0"/>
              </a:rPr>
              <a:t>   </a:t>
            </a:r>
            <a:r>
              <a:rPr kumimoji="0" lang="en-US" altLang="en-US" sz="1800" b="0" i="0" u="none" strike="noStrike" cap="none" normalizeH="0" baseline="0" dirty="0">
                <a:ln>
                  <a:noFill/>
                </a:ln>
                <a:effectLst/>
                <a:latin typeface="Verdana" panose="020B0604030504040204" pitchFamily="34" charset="0"/>
              </a:rPr>
              <a:t>Romans came to   </a:t>
            </a:r>
            <a:r>
              <a:rPr kumimoji="0" lang="en-US" altLang="en-US" sz="900" b="0" i="0" u="none" strike="noStrike" cap="none" normalizeH="0" baseline="0" dirty="0">
                <a:ln>
                  <a:noFill/>
                </a:ln>
                <a:effectLst/>
                <a:latin typeface="Verdana" panose="020B0604030504040204" pitchFamily="34" charset="0"/>
              </a:rPr>
              <a:t> </a:t>
            </a:r>
            <a:r>
              <a:rPr kumimoji="0" lang="en-US" altLang="en-US" sz="1800" b="0" i="0" u="none" strike="noStrike" cap="none" normalizeH="0" baseline="0" dirty="0">
                <a:ln>
                  <a:noFill/>
                </a:ln>
                <a:effectLst/>
                <a:latin typeface="Verdana" panose="020B0604030504040204" pitchFamily="34" charset="0"/>
              </a:rPr>
              <a:t>Britain nearly 2000 years ago and changed our country. Even today, evidence of the Romans being here, can be seen in the ruins of Roman buildings, forts, roads, and baths can be found all over Britain.</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Verdana" panose="020B0604030504040204" pitchFamily="34" charset="0"/>
              </a:rPr>
              <a:t>For my homework project I visited </a:t>
            </a:r>
            <a:r>
              <a:rPr kumimoji="0" lang="en-US" altLang="en-US" sz="1800" b="0" i="0" u="none" strike="noStrike" cap="none" normalizeH="0" baseline="0" dirty="0" err="1">
                <a:ln>
                  <a:noFill/>
                </a:ln>
                <a:effectLst/>
                <a:latin typeface="Verdana" panose="020B0604030504040204" pitchFamily="34" charset="0"/>
              </a:rPr>
              <a:t>Segedunum</a:t>
            </a:r>
            <a:r>
              <a:rPr kumimoji="0" lang="en-US" altLang="en-US" sz="1800" b="0" i="0" u="none" strike="noStrike" cap="none" normalizeH="0" baseline="0" dirty="0">
                <a:ln>
                  <a:noFill/>
                </a:ln>
                <a:effectLst/>
                <a:latin typeface="Verdana" panose="020B0604030504040204" pitchFamily="34" charset="0"/>
              </a:rPr>
              <a:t>  Roman Fort &amp; Museum and had a nights stay at a camp site along </a:t>
            </a:r>
            <a:r>
              <a:rPr lang="en-US" altLang="en-US" dirty="0" err="1">
                <a:latin typeface="Verdana" panose="020B0604030504040204" pitchFamily="34" charset="0"/>
              </a:rPr>
              <a:t>H</a:t>
            </a:r>
            <a:r>
              <a:rPr kumimoji="0" lang="en-US" altLang="en-US" sz="1800" b="0" i="0" u="none" strike="noStrike" cap="none" normalizeH="0" baseline="0" dirty="0" err="1">
                <a:ln>
                  <a:noFill/>
                </a:ln>
                <a:effectLst/>
                <a:latin typeface="Verdana" panose="020B0604030504040204" pitchFamily="34" charset="0"/>
              </a:rPr>
              <a:t>adrians</a:t>
            </a:r>
            <a:r>
              <a:rPr kumimoji="0" lang="en-US" altLang="en-US" sz="1800" b="0" i="0" u="none" strike="noStrike" cap="none" normalizeH="0" baseline="0" dirty="0">
                <a:ln>
                  <a:noFill/>
                </a:ln>
                <a:effectLst/>
                <a:latin typeface="Verdana" panose="020B0604030504040204" pitchFamily="34" charset="0"/>
              </a:rPr>
              <a:t> wall walk, so I could explore some of the wall and see the ruins that I was going to learn about. It is hard to believe how old the ruins are.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effectLst/>
            </a:endParaRPr>
          </a:p>
        </p:txBody>
      </p:sp>
      <p:pic>
        <p:nvPicPr>
          <p:cNvPr id="2050" name="Picture 2" descr="itallian flag">
            <a:extLst>
              <a:ext uri="{FF2B5EF4-FFF2-40B4-BE49-F238E27FC236}">
                <a16:creationId xmlns:a16="http://schemas.microsoft.com/office/drawing/2014/main" id="{FE777CB3-802F-4428-9846-8AC833EA30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938018" y="946344"/>
            <a:ext cx="222048" cy="14481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nglish flag">
            <a:extLst>
              <a:ext uri="{FF2B5EF4-FFF2-40B4-BE49-F238E27FC236}">
                <a16:creationId xmlns:a16="http://schemas.microsoft.com/office/drawing/2014/main" id="{20DA9F29-8F28-4051-ABE1-2E752E4CE2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2694" y="946344"/>
            <a:ext cx="222050" cy="14481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Roman Soldier">
            <a:extLst>
              <a:ext uri="{FF2B5EF4-FFF2-40B4-BE49-F238E27FC236}">
                <a16:creationId xmlns:a16="http://schemas.microsoft.com/office/drawing/2014/main" id="{7BDE4D7F-71A6-4E76-BDD5-F110199FB4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9877" y="0"/>
            <a:ext cx="199770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943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4AA150-6406-4DCC-8288-E13DC1FFAD9A}"/>
              </a:ext>
            </a:extLst>
          </p:cNvPr>
          <p:cNvPicPr>
            <a:picLocks noChangeAspect="1"/>
          </p:cNvPicPr>
          <p:nvPr/>
        </p:nvPicPr>
        <p:blipFill rotWithShape="1">
          <a:blip r:embed="rId2">
            <a:extLst>
              <a:ext uri="{28A0092B-C50C-407E-A947-70E740481C1C}">
                <a14:useLocalDpi xmlns:a14="http://schemas.microsoft.com/office/drawing/2010/main" val="0"/>
              </a:ext>
            </a:extLst>
          </a:blip>
          <a:srcRect t="17778" b="30044"/>
          <a:stretch/>
        </p:blipFill>
        <p:spPr>
          <a:xfrm>
            <a:off x="1423987" y="277978"/>
            <a:ext cx="8978797" cy="6302043"/>
          </a:xfrm>
          <a:prstGeom prst="rect">
            <a:avLst/>
          </a:prstGeom>
        </p:spPr>
      </p:pic>
    </p:spTree>
    <p:extLst>
      <p:ext uri="{BB962C8B-B14F-4D97-AF65-F5344CB8AC3E}">
        <p14:creationId xmlns:p14="http://schemas.microsoft.com/office/powerpoint/2010/main" val="3759562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EAF54C-FC29-45D3-8F47-2A75429CC545}"/>
              </a:ext>
            </a:extLst>
          </p:cNvPr>
          <p:cNvSpPr txBox="1"/>
          <p:nvPr/>
        </p:nvSpPr>
        <p:spPr>
          <a:xfrm>
            <a:off x="1576137" y="1600200"/>
            <a:ext cx="4042610" cy="1479884"/>
          </a:xfrm>
          <a:prstGeom prst="rect">
            <a:avLst/>
          </a:prstGeom>
          <a:noFill/>
        </p:spPr>
        <p:txBody>
          <a:bodyPr wrap="square" rtlCol="0">
            <a:spAutoFit/>
          </a:bodyPr>
          <a:lstStyle/>
          <a:p>
            <a:endParaRPr lang="en-GB" dirty="0"/>
          </a:p>
        </p:txBody>
      </p:sp>
      <p:pic>
        <p:nvPicPr>
          <p:cNvPr id="6" name="Picture 5">
            <a:extLst>
              <a:ext uri="{FF2B5EF4-FFF2-40B4-BE49-F238E27FC236}">
                <a16:creationId xmlns:a16="http://schemas.microsoft.com/office/drawing/2014/main" id="{01C0AC27-4817-4483-9190-19950AFC3AFF}"/>
              </a:ext>
            </a:extLst>
          </p:cNvPr>
          <p:cNvPicPr>
            <a:picLocks noChangeAspect="1"/>
          </p:cNvPicPr>
          <p:nvPr/>
        </p:nvPicPr>
        <p:blipFill>
          <a:blip r:embed="rId2"/>
          <a:stretch>
            <a:fillRect/>
          </a:stretch>
        </p:blipFill>
        <p:spPr>
          <a:xfrm>
            <a:off x="7788693" y="609376"/>
            <a:ext cx="3172076" cy="5639247"/>
          </a:xfrm>
          <a:prstGeom prst="rect">
            <a:avLst/>
          </a:prstGeom>
        </p:spPr>
      </p:pic>
      <p:sp>
        <p:nvSpPr>
          <p:cNvPr id="8" name="TextBox 7">
            <a:extLst>
              <a:ext uri="{FF2B5EF4-FFF2-40B4-BE49-F238E27FC236}">
                <a16:creationId xmlns:a16="http://schemas.microsoft.com/office/drawing/2014/main" id="{470A5C37-E545-4109-9B34-C5FC886EA1F9}"/>
              </a:ext>
            </a:extLst>
          </p:cNvPr>
          <p:cNvSpPr txBox="1"/>
          <p:nvPr/>
        </p:nvSpPr>
        <p:spPr>
          <a:xfrm>
            <a:off x="1231231" y="1443789"/>
            <a:ext cx="5654842" cy="3693319"/>
          </a:xfrm>
          <a:prstGeom prst="rect">
            <a:avLst/>
          </a:prstGeom>
          <a:noFill/>
        </p:spPr>
        <p:txBody>
          <a:bodyPr wrap="square" rtlCol="0">
            <a:spAutoFit/>
          </a:bodyPr>
          <a:lstStyle/>
          <a:p>
            <a:r>
              <a:rPr lang="en-GB" dirty="0">
                <a:latin typeface="Verdana Pro Cond" panose="020B0606030504040204" pitchFamily="34" charset="0"/>
              </a:rPr>
              <a:t>When we were exploring sights around Hadrians wall , we stopped at the Brocolitia car park in Carrawburgh. </a:t>
            </a:r>
          </a:p>
          <a:p>
            <a:endParaRPr lang="en-GB" dirty="0">
              <a:latin typeface="Verdana Pro Cond" panose="020B0606030504040204" pitchFamily="34" charset="0"/>
            </a:endParaRPr>
          </a:p>
          <a:p>
            <a:r>
              <a:rPr lang="en-GB" dirty="0">
                <a:latin typeface="Verdana Pro Cond" panose="020B0606030504040204" pitchFamily="34" charset="0"/>
              </a:rPr>
              <a:t>There was lots of cows there. They were very very cheeky cows! They were trying to steal peoples picnics. Most of the cows were sitting down because it was raining . The cows were BIG !</a:t>
            </a:r>
          </a:p>
          <a:p>
            <a:endParaRPr lang="en-GB" dirty="0">
              <a:latin typeface="Verdana Pro Cond" panose="020B0606030504040204" pitchFamily="34" charset="0"/>
            </a:endParaRPr>
          </a:p>
          <a:p>
            <a:r>
              <a:rPr lang="en-GB" dirty="0">
                <a:latin typeface="Verdana Pro Cond" panose="020B0606030504040204" pitchFamily="34" charset="0"/>
              </a:rPr>
              <a:t>The car park was a short walk from Mithras Temple, a place I wanted to visit for this homework. We had read that the temple ruins were worth a visit, as it was an important temple to the Romans when looking at religious beliefs. </a:t>
            </a:r>
          </a:p>
        </p:txBody>
      </p:sp>
    </p:spTree>
    <p:extLst>
      <p:ext uri="{BB962C8B-B14F-4D97-AF65-F5344CB8AC3E}">
        <p14:creationId xmlns:p14="http://schemas.microsoft.com/office/powerpoint/2010/main" val="142626559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42EB21-DCEC-4E97-8791-A51531F959C8}"/>
              </a:ext>
            </a:extLst>
          </p:cNvPr>
          <p:cNvPicPr>
            <a:picLocks noChangeAspect="1"/>
          </p:cNvPicPr>
          <p:nvPr/>
        </p:nvPicPr>
        <p:blipFill rotWithShape="1">
          <a:blip r:embed="rId2">
            <a:extLst>
              <a:ext uri="{28A0092B-C50C-407E-A947-70E740481C1C}">
                <a14:useLocalDpi xmlns:a14="http://schemas.microsoft.com/office/drawing/2010/main" val="0"/>
              </a:ext>
            </a:extLst>
          </a:blip>
          <a:srcRect r="-1" b="19957"/>
          <a:stretch/>
        </p:blipFill>
        <p:spPr>
          <a:xfrm>
            <a:off x="321733" y="321732"/>
            <a:ext cx="4367277" cy="6214533"/>
          </a:xfrm>
          <a:prstGeom prst="rect">
            <a:avLst/>
          </a:prstGeom>
        </p:spPr>
      </p:pic>
      <p:pic>
        <p:nvPicPr>
          <p:cNvPr id="5" name="Picture 4">
            <a:extLst>
              <a:ext uri="{FF2B5EF4-FFF2-40B4-BE49-F238E27FC236}">
                <a16:creationId xmlns:a16="http://schemas.microsoft.com/office/drawing/2014/main" id="{F2318598-9C30-4B39-A7B8-4DFD9B65E9CC}"/>
              </a:ext>
            </a:extLst>
          </p:cNvPr>
          <p:cNvPicPr>
            <a:picLocks noChangeAspect="1"/>
          </p:cNvPicPr>
          <p:nvPr/>
        </p:nvPicPr>
        <p:blipFill rotWithShape="1">
          <a:blip r:embed="rId3">
            <a:extLst>
              <a:ext uri="{28A0092B-C50C-407E-A947-70E740481C1C}">
                <a14:useLocalDpi xmlns:a14="http://schemas.microsoft.com/office/drawing/2010/main" val="0"/>
              </a:ext>
            </a:extLst>
          </a:blip>
          <a:srcRect t="26778" r="2" b="23972"/>
          <a:stretch/>
        </p:blipFill>
        <p:spPr>
          <a:xfrm>
            <a:off x="4772525" y="321732"/>
            <a:ext cx="7097742" cy="6214533"/>
          </a:xfrm>
          <a:prstGeom prst="rect">
            <a:avLst/>
          </a:prstGeom>
        </p:spPr>
      </p:pic>
    </p:spTree>
    <p:extLst>
      <p:ext uri="{BB962C8B-B14F-4D97-AF65-F5344CB8AC3E}">
        <p14:creationId xmlns:p14="http://schemas.microsoft.com/office/powerpoint/2010/main" val="27331236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8AF206-67E9-4F4B-96F4-736F71AD39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8727" y="361867"/>
            <a:ext cx="8998858" cy="5061858"/>
          </a:xfrm>
          <a:prstGeom prst="rect">
            <a:avLst/>
          </a:prstGeom>
        </p:spPr>
      </p:pic>
      <p:sp>
        <p:nvSpPr>
          <p:cNvPr id="4" name="TextBox 3">
            <a:extLst>
              <a:ext uri="{FF2B5EF4-FFF2-40B4-BE49-F238E27FC236}">
                <a16:creationId xmlns:a16="http://schemas.microsoft.com/office/drawing/2014/main" id="{602D8761-1B27-4EBF-8231-02E4CA0C7458}"/>
              </a:ext>
            </a:extLst>
          </p:cNvPr>
          <p:cNvSpPr txBox="1"/>
          <p:nvPr/>
        </p:nvSpPr>
        <p:spPr>
          <a:xfrm>
            <a:off x="2588821" y="5706754"/>
            <a:ext cx="7014358" cy="646331"/>
          </a:xfrm>
          <a:prstGeom prst="rect">
            <a:avLst/>
          </a:prstGeom>
          <a:noFill/>
        </p:spPr>
        <p:txBody>
          <a:bodyPr wrap="square" rtlCol="0">
            <a:spAutoFit/>
          </a:bodyPr>
          <a:lstStyle/>
          <a:p>
            <a:r>
              <a:rPr lang="en-GB" dirty="0">
                <a:latin typeface="Verdana" panose="020B0604030504040204" pitchFamily="34" charset="0"/>
                <a:ea typeface="Verdana" panose="020B0604030504040204" pitchFamily="34" charset="0"/>
              </a:rPr>
              <a:t>At the Mithras Temple people leave gifts and money for the Gods. I wanted to leave some of my money too. </a:t>
            </a:r>
          </a:p>
        </p:txBody>
      </p:sp>
    </p:spTree>
    <p:extLst>
      <p:ext uri="{BB962C8B-B14F-4D97-AF65-F5344CB8AC3E}">
        <p14:creationId xmlns:p14="http://schemas.microsoft.com/office/powerpoint/2010/main" val="99238965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783A3-BF71-4443-9EF3-2E53D24C164C}"/>
              </a:ext>
            </a:extLst>
          </p:cNvPr>
          <p:cNvSpPr/>
          <p:nvPr/>
        </p:nvSpPr>
        <p:spPr>
          <a:xfrm>
            <a:off x="3836470" y="2767280"/>
            <a:ext cx="4519059" cy="1323439"/>
          </a:xfrm>
          <a:prstGeom prst="rect">
            <a:avLst/>
          </a:prstGeom>
          <a:noFill/>
        </p:spPr>
        <p:txBody>
          <a:bodyPr wrap="none" lIns="91440" tIns="45720" rIns="91440" bIns="45720">
            <a:spAutoFit/>
          </a:bodyPr>
          <a:lstStyle/>
          <a:p>
            <a:pPr algn="ctr"/>
            <a:r>
              <a:rPr lang="en-US"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Granaries </a:t>
            </a:r>
          </a:p>
        </p:txBody>
      </p:sp>
    </p:spTree>
    <p:extLst>
      <p:ext uri="{BB962C8B-B14F-4D97-AF65-F5344CB8AC3E}">
        <p14:creationId xmlns:p14="http://schemas.microsoft.com/office/powerpoint/2010/main" val="17704648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5" name="Rectangle 14">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id="{1E271CC9-CF68-48FF-99AE-0E0504BD99DE}"/>
              </a:ext>
            </a:extLst>
          </p:cNvPr>
          <p:cNvPicPr>
            <a:picLocks noChangeAspect="1"/>
          </p:cNvPicPr>
          <p:nvPr/>
        </p:nvPicPr>
        <p:blipFill rotWithShape="1">
          <a:blip r:embed="rId2">
            <a:extLst>
              <a:ext uri="{28A0092B-C50C-407E-A947-70E740481C1C}">
                <a14:useLocalDpi xmlns:a14="http://schemas.microsoft.com/office/drawing/2010/main" val="0"/>
              </a:ext>
            </a:extLst>
          </a:blip>
          <a:srcRect t="21081" b="5946"/>
          <a:stretch/>
        </p:blipFill>
        <p:spPr>
          <a:xfrm>
            <a:off x="653527" y="719434"/>
            <a:ext cx="3315626" cy="5126898"/>
          </a:xfrm>
          <a:prstGeom prst="rect">
            <a:avLst/>
          </a:prstGeom>
        </p:spPr>
      </p:pic>
      <p:grpSp>
        <p:nvGrpSpPr>
          <p:cNvPr id="18" name="Group 17">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19" name="Rectangle 18">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5" name="Picture 4">
            <a:extLst>
              <a:ext uri="{FF2B5EF4-FFF2-40B4-BE49-F238E27FC236}">
                <a16:creationId xmlns:a16="http://schemas.microsoft.com/office/drawing/2014/main" id="{CE02239A-CC80-4819-B026-693B556352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9364" y="872793"/>
            <a:ext cx="2705482" cy="4809744"/>
          </a:xfrm>
          <a:prstGeom prst="rect">
            <a:avLst/>
          </a:prstGeom>
        </p:spPr>
      </p:pic>
      <p:grpSp>
        <p:nvGrpSpPr>
          <p:cNvPr id="22" name="Group 21">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3" name="Rectangle 22">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7" name="Picture 6">
            <a:extLst>
              <a:ext uri="{FF2B5EF4-FFF2-40B4-BE49-F238E27FC236}">
                <a16:creationId xmlns:a16="http://schemas.microsoft.com/office/drawing/2014/main" id="{43F13C4C-3804-4D39-BB6A-80A74CF5DC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87" y="2262647"/>
            <a:ext cx="3209544" cy="2030036"/>
          </a:xfrm>
          <a:prstGeom prst="rect">
            <a:avLst/>
          </a:prstGeom>
        </p:spPr>
      </p:pic>
      <p:sp>
        <p:nvSpPr>
          <p:cNvPr id="8" name="TextBox 7">
            <a:extLst>
              <a:ext uri="{FF2B5EF4-FFF2-40B4-BE49-F238E27FC236}">
                <a16:creationId xmlns:a16="http://schemas.microsoft.com/office/drawing/2014/main" id="{D3B767CD-03BB-46CB-BB14-A751468C1A47}"/>
              </a:ext>
            </a:extLst>
          </p:cNvPr>
          <p:cNvSpPr txBox="1"/>
          <p:nvPr/>
        </p:nvSpPr>
        <p:spPr>
          <a:xfrm>
            <a:off x="988541" y="6104238"/>
            <a:ext cx="9230497" cy="646331"/>
          </a:xfrm>
          <a:prstGeom prst="rect">
            <a:avLst/>
          </a:prstGeom>
          <a:noFill/>
        </p:spPr>
        <p:txBody>
          <a:bodyPr wrap="square" rtlCol="0">
            <a:spAutoFit/>
          </a:bodyPr>
          <a:lstStyle/>
          <a:p>
            <a:r>
              <a:rPr lang="en-GB" dirty="0">
                <a:latin typeface="Verdana" panose="020B0604030504040204" pitchFamily="34" charset="0"/>
                <a:ea typeface="Verdana" panose="020B0604030504040204" pitchFamily="34" charset="0"/>
              </a:rPr>
              <a:t>Normally soldiers slept in the back room and their horse slept in the front room. </a:t>
            </a:r>
          </a:p>
        </p:txBody>
      </p:sp>
    </p:spTree>
    <p:extLst>
      <p:ext uri="{BB962C8B-B14F-4D97-AF65-F5344CB8AC3E}">
        <p14:creationId xmlns:p14="http://schemas.microsoft.com/office/powerpoint/2010/main" val="16123984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9843D6-185F-4F62-B16C-B27A3592367C}"/>
              </a:ext>
            </a:extLst>
          </p:cNvPr>
          <p:cNvSpPr/>
          <p:nvPr/>
        </p:nvSpPr>
        <p:spPr>
          <a:xfrm>
            <a:off x="4042585" y="2666080"/>
            <a:ext cx="4106830" cy="1323439"/>
          </a:xfrm>
          <a:prstGeom prst="rect">
            <a:avLst/>
          </a:prstGeom>
        </p:spPr>
        <p:txBody>
          <a:bodyPr wrap="none">
            <a:spAutoFit/>
          </a:bodyPr>
          <a:lstStyle/>
          <a:p>
            <a:pPr algn="ctr"/>
            <a:r>
              <a:rPr lang="en-US"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Hospitals</a:t>
            </a:r>
          </a:p>
        </p:txBody>
      </p:sp>
    </p:spTree>
    <p:extLst>
      <p:ext uri="{BB962C8B-B14F-4D97-AF65-F5344CB8AC3E}">
        <p14:creationId xmlns:p14="http://schemas.microsoft.com/office/powerpoint/2010/main" val="1847057327"/>
      </p:ext>
    </p:extLst>
  </p:cSld>
  <p:clrMapOvr>
    <a:masterClrMapping/>
  </p:clrMapOvr>
  <p:transition spd="slow">
    <p:randomBa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6EF767-6B2E-45BF-A3C1-C2EF5E78B788}"/>
              </a:ext>
            </a:extLst>
          </p:cNvPr>
          <p:cNvPicPr>
            <a:picLocks noChangeAspect="1"/>
          </p:cNvPicPr>
          <p:nvPr/>
        </p:nvPicPr>
        <p:blipFill rotWithShape="1">
          <a:blip r:embed="rId2">
            <a:extLst>
              <a:ext uri="{28A0092B-C50C-407E-A947-70E740481C1C}">
                <a14:useLocalDpi xmlns:a14="http://schemas.microsoft.com/office/drawing/2010/main" val="0"/>
              </a:ext>
            </a:extLst>
          </a:blip>
          <a:srcRect l="9213" t="38739" b="34594"/>
          <a:stretch/>
        </p:blipFill>
        <p:spPr>
          <a:xfrm>
            <a:off x="556054" y="444843"/>
            <a:ext cx="5004487" cy="2613244"/>
          </a:xfrm>
          <a:prstGeom prst="rect">
            <a:avLst/>
          </a:prstGeom>
        </p:spPr>
      </p:pic>
      <p:pic>
        <p:nvPicPr>
          <p:cNvPr id="5" name="Picture 4">
            <a:extLst>
              <a:ext uri="{FF2B5EF4-FFF2-40B4-BE49-F238E27FC236}">
                <a16:creationId xmlns:a16="http://schemas.microsoft.com/office/drawing/2014/main" id="{1EFFD05B-3611-4D2C-8FA2-E52013E64994}"/>
              </a:ext>
            </a:extLst>
          </p:cNvPr>
          <p:cNvPicPr>
            <a:picLocks noChangeAspect="1"/>
          </p:cNvPicPr>
          <p:nvPr/>
        </p:nvPicPr>
        <p:blipFill rotWithShape="1">
          <a:blip r:embed="rId3">
            <a:extLst>
              <a:ext uri="{28A0092B-C50C-407E-A947-70E740481C1C}">
                <a14:useLocalDpi xmlns:a14="http://schemas.microsoft.com/office/drawing/2010/main" val="0"/>
              </a:ext>
            </a:extLst>
          </a:blip>
          <a:srcRect b="21326"/>
          <a:stretch/>
        </p:blipFill>
        <p:spPr>
          <a:xfrm>
            <a:off x="7222525" y="710303"/>
            <a:ext cx="3503141" cy="4899665"/>
          </a:xfrm>
          <a:prstGeom prst="rect">
            <a:avLst/>
          </a:prstGeom>
        </p:spPr>
      </p:pic>
      <p:sp>
        <p:nvSpPr>
          <p:cNvPr id="6" name="TextBox 5">
            <a:extLst>
              <a:ext uri="{FF2B5EF4-FFF2-40B4-BE49-F238E27FC236}">
                <a16:creationId xmlns:a16="http://schemas.microsoft.com/office/drawing/2014/main" id="{4C0ACBD3-FA4A-4508-BBB3-8F7DD0E5A9F7}"/>
              </a:ext>
            </a:extLst>
          </p:cNvPr>
          <p:cNvSpPr txBox="1"/>
          <p:nvPr/>
        </p:nvSpPr>
        <p:spPr>
          <a:xfrm>
            <a:off x="704335" y="3546389"/>
            <a:ext cx="5004487" cy="2585323"/>
          </a:xfrm>
          <a:prstGeom prst="rect">
            <a:avLst/>
          </a:prstGeom>
          <a:noFill/>
        </p:spPr>
        <p:txBody>
          <a:bodyPr wrap="square" rtlCol="0">
            <a:spAutoFit/>
          </a:bodyPr>
          <a:lstStyle/>
          <a:p>
            <a:r>
              <a:rPr lang="en-GB" dirty="0">
                <a:latin typeface="Verdana" panose="020B0604030504040204" pitchFamily="34" charset="0"/>
                <a:ea typeface="Verdana" panose="020B0604030504040204" pitchFamily="34" charset="0"/>
              </a:rPr>
              <a:t>The doctor would have made his own medicines to make the sick people better.</a:t>
            </a:r>
          </a:p>
          <a:p>
            <a:endParaRPr lang="en-GB" dirty="0">
              <a:latin typeface="Verdana" panose="020B0604030504040204" pitchFamily="34" charset="0"/>
              <a:ea typeface="Verdana" panose="020B0604030504040204" pitchFamily="34" charset="0"/>
            </a:endParaRPr>
          </a:p>
          <a:p>
            <a:r>
              <a:rPr lang="en-GB" dirty="0">
                <a:latin typeface="Verdana" panose="020B0604030504040204" pitchFamily="34" charset="0"/>
                <a:ea typeface="Verdana" panose="020B0604030504040204" pitchFamily="34" charset="0"/>
              </a:rPr>
              <a:t>The picture I took at </a:t>
            </a:r>
            <a:r>
              <a:rPr lang="en-GB" dirty="0" err="1">
                <a:latin typeface="Verdana" panose="020B0604030504040204" pitchFamily="34" charset="0"/>
                <a:ea typeface="Verdana" panose="020B0604030504040204" pitchFamily="34" charset="0"/>
              </a:rPr>
              <a:t>Segedunum</a:t>
            </a:r>
            <a:r>
              <a:rPr lang="en-GB" dirty="0">
                <a:latin typeface="Verdana" panose="020B0604030504040204" pitchFamily="34" charset="0"/>
                <a:ea typeface="Verdana" panose="020B0604030504040204" pitchFamily="34" charset="0"/>
              </a:rPr>
              <a:t> shows tools that would have been used. There was a spoon, jar and a steelyard weight.</a:t>
            </a:r>
          </a:p>
          <a:p>
            <a:endParaRPr lang="en-GB" dirty="0">
              <a:latin typeface="Verdana" panose="020B0604030504040204" pitchFamily="34" charset="0"/>
              <a:ea typeface="Verdana" panose="020B0604030504040204" pitchFamily="34" charset="0"/>
            </a:endParaRPr>
          </a:p>
          <a:p>
            <a:r>
              <a:rPr lang="en-GB" dirty="0">
                <a:latin typeface="Verdana" panose="020B0604030504040204" pitchFamily="34" charset="0"/>
                <a:ea typeface="Verdana" panose="020B0604030504040204" pitchFamily="34" charset="0"/>
              </a:rPr>
              <a:t>A steelyard weight is what they used to weigh the ingredients. </a:t>
            </a:r>
          </a:p>
        </p:txBody>
      </p:sp>
    </p:spTree>
    <p:extLst>
      <p:ext uri="{BB962C8B-B14F-4D97-AF65-F5344CB8AC3E}">
        <p14:creationId xmlns:p14="http://schemas.microsoft.com/office/powerpoint/2010/main" val="394183676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anim calcmode="lin" valueType="num">
                                      <p:cBhvr>
                                        <p:cTn id="20" dur="2000" fill="hold"/>
                                        <p:tgtEl>
                                          <p:spTgt spid="6"/>
                                        </p:tgtEl>
                                        <p:attrNameLst>
                                          <p:attrName>ppt_w</p:attrName>
                                        </p:attrNameLst>
                                      </p:cBhvr>
                                      <p:tavLst>
                                        <p:tav tm="0" fmla="#ppt_w*sin(2.5*pi*$)">
                                          <p:val>
                                            <p:fltVal val="0"/>
                                          </p:val>
                                        </p:tav>
                                        <p:tav tm="100000">
                                          <p:val>
                                            <p:fltVal val="1"/>
                                          </p:val>
                                        </p:tav>
                                      </p:tavLst>
                                    </p:anim>
                                    <p:anim calcmode="lin" valueType="num">
                                      <p:cBhvr>
                                        <p:cTn id="21"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2C3739-B367-4AC4-AB63-59C39A269B7B}"/>
              </a:ext>
            </a:extLst>
          </p:cNvPr>
          <p:cNvSpPr/>
          <p:nvPr/>
        </p:nvSpPr>
        <p:spPr>
          <a:xfrm>
            <a:off x="1147391" y="2769627"/>
            <a:ext cx="10440935"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Remains of </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Segedunum</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Roman Fort</a:t>
            </a:r>
          </a:p>
        </p:txBody>
      </p:sp>
    </p:spTree>
    <p:extLst>
      <p:ext uri="{BB962C8B-B14F-4D97-AF65-F5344CB8AC3E}">
        <p14:creationId xmlns:p14="http://schemas.microsoft.com/office/powerpoint/2010/main" val="3231930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2000" fill="hold"/>
                                        <p:tgtEl>
                                          <p:spTgt spid="2"/>
                                        </p:tgtEl>
                                        <p:attrNameLst>
                                          <p:attrName>stroke.color</p:attrName>
                                        </p:attrNameLst>
                                      </p:cBhvr>
                                      <p:to>
                                        <a:schemeClr val="accent2"/>
                                      </p:to>
                                    </p:animClr>
                                    <p:set>
                                      <p:cBhvr>
                                        <p:cTn id="7" dur="2000" fill="hold"/>
                                        <p:tgtEl>
                                          <p:spTgt spid="2"/>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641A90-050B-4588-AE8E-A339E751E4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627" y="615520"/>
            <a:ext cx="10478530" cy="5894173"/>
          </a:xfrm>
          <a:prstGeom prst="rect">
            <a:avLst/>
          </a:prstGeom>
        </p:spPr>
      </p:pic>
    </p:spTree>
    <p:extLst>
      <p:ext uri="{BB962C8B-B14F-4D97-AF65-F5344CB8AC3E}">
        <p14:creationId xmlns:p14="http://schemas.microsoft.com/office/powerpoint/2010/main" val="354967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aining with wooden swords">
            <a:extLst>
              <a:ext uri="{FF2B5EF4-FFF2-40B4-BE49-F238E27FC236}">
                <a16:creationId xmlns:a16="http://schemas.microsoft.com/office/drawing/2014/main" id="{62F8428C-4A29-42D4-B4CE-7374B49447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19" r="9846" b="9147"/>
          <a:stretch/>
        </p:blipFill>
        <p:spPr bwMode="auto">
          <a:xfrm>
            <a:off x="7794519" y="3506112"/>
            <a:ext cx="4397481" cy="3045159"/>
          </a:xfrm>
          <a:custGeom>
            <a:avLst/>
            <a:gdLst>
              <a:gd name="connsiteX0" fmla="*/ 0 w 4397481"/>
              <a:gd name="connsiteY0" fmla="*/ 0 h 3351888"/>
              <a:gd name="connsiteX1" fmla="*/ 4397481 w 4397481"/>
              <a:gd name="connsiteY1" fmla="*/ 0 h 3351888"/>
              <a:gd name="connsiteX2" fmla="*/ 4397481 w 4397481"/>
              <a:gd name="connsiteY2" fmla="*/ 3351888 h 3351888"/>
              <a:gd name="connsiteX3" fmla="*/ 1552363 w 4397481"/>
              <a:gd name="connsiteY3" fmla="*/ 3351888 h 3351888"/>
            </a:gdLst>
            <a:ahLst/>
            <a:cxnLst>
              <a:cxn ang="0">
                <a:pos x="connsiteX0" y="connsiteY0"/>
              </a:cxn>
              <a:cxn ang="0">
                <a:pos x="connsiteX1" y="connsiteY1"/>
              </a:cxn>
              <a:cxn ang="0">
                <a:pos x="connsiteX2" y="connsiteY2"/>
              </a:cxn>
              <a:cxn ang="0">
                <a:pos x="connsiteX3" y="connsiteY3"/>
              </a:cxn>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soldiers sitting">
            <a:extLst>
              <a:ext uri="{FF2B5EF4-FFF2-40B4-BE49-F238E27FC236}">
                <a16:creationId xmlns:a16="http://schemas.microsoft.com/office/drawing/2014/main" id="{BCED2E2A-1B85-4A52-B164-0A91A2EBCC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7" t="-4359" r="-275" b="8549"/>
          <a:stretch/>
        </p:blipFill>
        <p:spPr bwMode="auto">
          <a:xfrm>
            <a:off x="25421" y="-312204"/>
            <a:ext cx="9154673" cy="6863475"/>
          </a:xfrm>
          <a:custGeom>
            <a:avLst/>
            <a:gdLst>
              <a:gd name="connsiteX0" fmla="*/ 0 w 9154693"/>
              <a:gd name="connsiteY0" fmla="*/ 0 h 6863485"/>
              <a:gd name="connsiteX1" fmla="*/ 5976000 w 9154693"/>
              <a:gd name="connsiteY1" fmla="*/ 0 h 6863485"/>
              <a:gd name="connsiteX2" fmla="*/ 9154693 w 9154693"/>
              <a:gd name="connsiteY2" fmla="*/ 6863485 h 6863485"/>
              <a:gd name="connsiteX3" fmla="*/ 0 w 9154693"/>
              <a:gd name="connsiteY3" fmla="*/ 6863485 h 6863485"/>
              <a:gd name="connsiteX4" fmla="*/ 0 w 9154693"/>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693" h="6863485">
                <a:moveTo>
                  <a:pt x="0" y="0"/>
                </a:moveTo>
                <a:lnTo>
                  <a:pt x="5976000" y="0"/>
                </a:lnTo>
                <a:lnTo>
                  <a:pt x="9154693" y="6863485"/>
                </a:lnTo>
                <a:lnTo>
                  <a:pt x="0" y="6863485"/>
                </a:lnTo>
                <a:lnTo>
                  <a:pt x="0" y="0"/>
                </a:lnTo>
                <a:close/>
              </a:path>
            </a:pathLst>
          </a:custGeom>
          <a:solidFill>
            <a:srgbClr val="FFFFFF">
              <a:shade val="85000"/>
            </a:srgbClr>
          </a:solidFill>
          <a:extLst/>
        </p:spPr>
      </p:pic>
      <p:pic>
        <p:nvPicPr>
          <p:cNvPr id="3078" name="Picture 6" descr="The ballista">
            <a:extLst>
              <a:ext uri="{FF2B5EF4-FFF2-40B4-BE49-F238E27FC236}">
                <a16:creationId xmlns:a16="http://schemas.microsoft.com/office/drawing/2014/main" id="{D5B16A71-BFB4-421F-8C31-7F813C47FF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418" r="3" b="9485"/>
          <a:stretch/>
        </p:blipFill>
        <p:spPr bwMode="auto">
          <a:xfrm>
            <a:off x="6168189" y="10"/>
            <a:ext cx="6023811" cy="3346394"/>
          </a:xfrm>
          <a:custGeom>
            <a:avLst/>
            <a:gdLst>
              <a:gd name="connsiteX0" fmla="*/ 0 w 6023811"/>
              <a:gd name="connsiteY0" fmla="*/ 0 h 3346404"/>
              <a:gd name="connsiteX1" fmla="*/ 6023811 w 6023811"/>
              <a:gd name="connsiteY1" fmla="*/ 0 h 3346404"/>
              <a:gd name="connsiteX2" fmla="*/ 6023811 w 6023811"/>
              <a:gd name="connsiteY2" fmla="*/ 3346404 h 3346404"/>
              <a:gd name="connsiteX3" fmla="*/ 1549824 w 6023811"/>
              <a:gd name="connsiteY3" fmla="*/ 3346404 h 3346404"/>
            </a:gdLst>
            <a:ahLst/>
            <a:cxnLst>
              <a:cxn ang="0">
                <a:pos x="connsiteX0" y="connsiteY0"/>
              </a:cxn>
              <a:cxn ang="0">
                <a:pos x="connsiteX1" y="connsiteY1"/>
              </a:cxn>
              <a:cxn ang="0">
                <a:pos x="connsiteX2" y="connsiteY2"/>
              </a:cxn>
              <a:cxn ang="0">
                <a:pos x="connsiteX3" y="connsiteY3"/>
              </a:cxn>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987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104FA7-1BA7-49D9-9C60-EFA74DDA7A65}"/>
              </a:ext>
            </a:extLst>
          </p:cNvPr>
          <p:cNvPicPr>
            <a:picLocks noChangeAspect="1"/>
          </p:cNvPicPr>
          <p:nvPr/>
        </p:nvPicPr>
        <p:blipFill rotWithShape="1">
          <a:blip r:embed="rId2">
            <a:extLst>
              <a:ext uri="{28A0092B-C50C-407E-A947-70E740481C1C}">
                <a14:useLocalDpi xmlns:a14="http://schemas.microsoft.com/office/drawing/2010/main" val="0"/>
              </a:ext>
            </a:extLst>
          </a:blip>
          <a:srcRect t="10631"/>
          <a:stretch/>
        </p:blipFill>
        <p:spPr>
          <a:xfrm>
            <a:off x="1076244" y="481913"/>
            <a:ext cx="9735918" cy="6128951"/>
          </a:xfrm>
          <a:prstGeom prst="rect">
            <a:avLst/>
          </a:prstGeom>
        </p:spPr>
      </p:pic>
    </p:spTree>
    <p:extLst>
      <p:ext uri="{BB962C8B-B14F-4D97-AF65-F5344CB8AC3E}">
        <p14:creationId xmlns:p14="http://schemas.microsoft.com/office/powerpoint/2010/main" val="7969655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p:stCondLst>
                                    <p:cond delay="0"/>
                                  </p:stCondLst>
                                  <p:childTnLst>
                                    <p:animClr clrSpc="hsl" dir="cw">
                                      <p:cBhvr override="childStyle">
                                        <p:cTn id="6" dur="500" fill="hold"/>
                                        <p:tgtEl>
                                          <p:spTgt spid="5"/>
                                        </p:tgtEl>
                                        <p:attrNameLst>
                                          <p:attrName>style.color</p:attrName>
                                        </p:attrNameLst>
                                      </p:cBhvr>
                                      <p:by>
                                        <p:hsl h="0" s="-12549" l="-25098"/>
                                      </p:by>
                                    </p:animClr>
                                    <p:animClr clrSpc="hsl" dir="cw">
                                      <p:cBhvr>
                                        <p:cTn id="7" dur="500" fill="hold"/>
                                        <p:tgtEl>
                                          <p:spTgt spid="5"/>
                                        </p:tgtEl>
                                        <p:attrNameLst>
                                          <p:attrName>fillcolor</p:attrName>
                                        </p:attrNameLst>
                                      </p:cBhvr>
                                      <p:by>
                                        <p:hsl h="0" s="-12549" l="-25098"/>
                                      </p:by>
                                    </p:animClr>
                                    <p:animClr clrSpc="hsl" dir="cw">
                                      <p:cBhvr>
                                        <p:cTn id="8" dur="500" fill="hold"/>
                                        <p:tgtEl>
                                          <p:spTgt spid="5"/>
                                        </p:tgtEl>
                                        <p:attrNameLst>
                                          <p:attrName>stroke.color</p:attrName>
                                        </p:attrNameLst>
                                      </p:cBhvr>
                                      <p:by>
                                        <p:hsl h="0" s="-12549" l="-25098"/>
                                      </p:by>
                                    </p:animClr>
                                    <p:set>
                                      <p:cBhvr>
                                        <p:cTn id="9"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88C628-CEFA-4498-B871-8543E371B4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646" y="455026"/>
            <a:ext cx="3555786" cy="5947948"/>
          </a:xfrm>
          <a:prstGeom prst="rect">
            <a:avLst/>
          </a:prstGeom>
        </p:spPr>
      </p:pic>
      <p:sp>
        <p:nvSpPr>
          <p:cNvPr id="4" name="TextBox 3">
            <a:extLst>
              <a:ext uri="{FF2B5EF4-FFF2-40B4-BE49-F238E27FC236}">
                <a16:creationId xmlns:a16="http://schemas.microsoft.com/office/drawing/2014/main" id="{1B4EC011-9D36-4DBB-89D6-DF76C022BC99}"/>
              </a:ext>
            </a:extLst>
          </p:cNvPr>
          <p:cNvSpPr txBox="1"/>
          <p:nvPr/>
        </p:nvSpPr>
        <p:spPr>
          <a:xfrm>
            <a:off x="5548184" y="1445741"/>
            <a:ext cx="3163330" cy="3416320"/>
          </a:xfrm>
          <a:prstGeom prst="rect">
            <a:avLst/>
          </a:prstGeom>
          <a:noFill/>
        </p:spPr>
        <p:txBody>
          <a:bodyPr wrap="square" rtlCol="0">
            <a:spAutoFit/>
          </a:bodyPr>
          <a:lstStyle/>
          <a:p>
            <a:r>
              <a:rPr lang="en-GB" dirty="0">
                <a:latin typeface="Verdana" panose="020B0604030504040204" pitchFamily="34" charset="0"/>
                <a:ea typeface="Verdana" panose="020B0604030504040204" pitchFamily="34" charset="0"/>
              </a:rPr>
              <a:t>This photo is me standing in the remains of the Roman fort at </a:t>
            </a:r>
            <a:r>
              <a:rPr lang="en-GB" dirty="0" err="1">
                <a:latin typeface="Verdana" panose="020B0604030504040204" pitchFamily="34" charset="0"/>
                <a:ea typeface="Verdana" panose="020B0604030504040204" pitchFamily="34" charset="0"/>
              </a:rPr>
              <a:t>Segedunum</a:t>
            </a:r>
            <a:r>
              <a:rPr lang="en-GB" dirty="0">
                <a:latin typeface="Verdana" panose="020B0604030504040204" pitchFamily="34" charset="0"/>
                <a:ea typeface="Verdana" panose="020B0604030504040204" pitchFamily="34" charset="0"/>
              </a:rPr>
              <a:t>. </a:t>
            </a:r>
          </a:p>
          <a:p>
            <a:endParaRPr lang="en-GB" dirty="0">
              <a:latin typeface="Verdana" panose="020B0604030504040204" pitchFamily="34" charset="0"/>
              <a:ea typeface="Verdana" panose="020B0604030504040204" pitchFamily="34" charset="0"/>
            </a:endParaRPr>
          </a:p>
          <a:p>
            <a:r>
              <a:rPr lang="en-GB" dirty="0">
                <a:latin typeface="Verdana" panose="020B0604030504040204" pitchFamily="34" charset="0"/>
                <a:ea typeface="Verdana" panose="020B0604030504040204" pitchFamily="34" charset="0"/>
              </a:rPr>
              <a:t>Where I was standing there had been houses built, it wasn’t until they knocked them down, they discovered these remains left from the Romans. </a:t>
            </a:r>
          </a:p>
        </p:txBody>
      </p:sp>
    </p:spTree>
    <p:extLst>
      <p:ext uri="{BB962C8B-B14F-4D97-AF65-F5344CB8AC3E}">
        <p14:creationId xmlns:p14="http://schemas.microsoft.com/office/powerpoint/2010/main" val="10839298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A5F716-98EF-42EF-A471-87C6DFDCC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0" name="Freeform: Shape 9">
            <a:extLst>
              <a:ext uri="{FF2B5EF4-FFF2-40B4-BE49-F238E27FC236}">
                <a16:creationId xmlns:a16="http://schemas.microsoft.com/office/drawing/2014/main" id="{B87687D8-4EF1-4EF2-BF7E-74BB4A3D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30093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 name="Picture 2">
            <a:extLst>
              <a:ext uri="{FF2B5EF4-FFF2-40B4-BE49-F238E27FC236}">
                <a16:creationId xmlns:a16="http://schemas.microsoft.com/office/drawing/2014/main" id="{79FF4BD7-806B-46BD-A323-A8D90F06D8EB}"/>
              </a:ext>
            </a:extLst>
          </p:cNvPr>
          <p:cNvPicPr>
            <a:picLocks noChangeAspect="1"/>
          </p:cNvPicPr>
          <p:nvPr/>
        </p:nvPicPr>
        <p:blipFill rotWithShape="1">
          <a:blip r:embed="rId2">
            <a:extLst>
              <a:ext uri="{28A0092B-C50C-407E-A947-70E740481C1C}">
                <a14:useLocalDpi xmlns:a14="http://schemas.microsoft.com/office/drawing/2010/main" val="0"/>
              </a:ext>
            </a:extLst>
          </a:blip>
          <a:srcRect t="17891" r="-1" b="43388"/>
          <a:stretch/>
        </p:blipFill>
        <p:spPr>
          <a:xfrm>
            <a:off x="2354578" y="544297"/>
            <a:ext cx="7761924" cy="5343065"/>
          </a:xfrm>
          <a:custGeom>
            <a:avLst/>
            <a:gdLst>
              <a:gd name="connsiteX0" fmla="*/ 3025687 w 7761924"/>
              <a:gd name="connsiteY0" fmla="*/ 76 h 5343065"/>
              <a:gd name="connsiteX1" fmla="*/ 3372722 w 7761924"/>
              <a:gd name="connsiteY1" fmla="*/ 16088 h 5343065"/>
              <a:gd name="connsiteX2" fmla="*/ 7761924 w 7761924"/>
              <a:gd name="connsiteY2" fmla="*/ 3316816 h 5343065"/>
              <a:gd name="connsiteX3" fmla="*/ 3701109 w 7761924"/>
              <a:gd name="connsiteY3" fmla="*/ 5320611 h 5343065"/>
              <a:gd name="connsiteX4" fmla="*/ 36290 w 7761924"/>
              <a:gd name="connsiteY4" fmla="*/ 2696959 h 5343065"/>
              <a:gd name="connsiteX5" fmla="*/ 3025687 w 7761924"/>
              <a:gd name="connsiteY5" fmla="*/ 76 h 534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solidFill>
            <a:schemeClr val="accent4"/>
          </a:solidFill>
        </p:spPr>
      </p:pic>
      <p:sp>
        <p:nvSpPr>
          <p:cNvPr id="4" name="TextBox 3">
            <a:extLst>
              <a:ext uri="{FF2B5EF4-FFF2-40B4-BE49-F238E27FC236}">
                <a16:creationId xmlns:a16="http://schemas.microsoft.com/office/drawing/2014/main" id="{E8ED3987-F504-4D00-8197-C5568DC50A03}"/>
              </a:ext>
            </a:extLst>
          </p:cNvPr>
          <p:cNvSpPr txBox="1"/>
          <p:nvPr/>
        </p:nvSpPr>
        <p:spPr>
          <a:xfrm>
            <a:off x="114757" y="352065"/>
            <a:ext cx="3032531" cy="1754326"/>
          </a:xfrm>
          <a:prstGeom prst="rect">
            <a:avLst/>
          </a:prstGeom>
          <a:noFill/>
        </p:spPr>
        <p:txBody>
          <a:bodyPr wrap="square" rtlCol="0">
            <a:spAutoFit/>
          </a:bodyPr>
          <a:lstStyle/>
          <a:p>
            <a:r>
              <a:rPr lang="en-GB" dirty="0">
                <a:latin typeface="Verdana" panose="020B0604030504040204" pitchFamily="34" charset="0"/>
                <a:ea typeface="Verdana" panose="020B0604030504040204" pitchFamily="34" charset="0"/>
              </a:rPr>
              <a:t>This picture is of some graffiti that found on parts of wall. It looks like a deer and on the other one a Roman catching a deer. </a:t>
            </a:r>
          </a:p>
        </p:txBody>
      </p:sp>
    </p:spTree>
    <p:extLst>
      <p:ext uri="{BB962C8B-B14F-4D97-AF65-F5344CB8AC3E}">
        <p14:creationId xmlns:p14="http://schemas.microsoft.com/office/powerpoint/2010/main" val="386626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500" fill="hold"/>
                                        <p:tgtEl>
                                          <p:spTgt spid="3"/>
                                        </p:tgtEl>
                                        <p:attrNameLst>
                                          <p:attrName>style.color</p:attrName>
                                        </p:attrNameLst>
                                      </p:cBhvr>
                                      <p:by>
                                        <p:hsl h="7200000" s="0" l="0"/>
                                      </p:by>
                                    </p:animClr>
                                    <p:animClr clrSpc="hsl" dir="cw">
                                      <p:cBhvr>
                                        <p:cTn id="7" dur="500" fill="hold"/>
                                        <p:tgtEl>
                                          <p:spTgt spid="3"/>
                                        </p:tgtEl>
                                        <p:attrNameLst>
                                          <p:attrName>fillcolor</p:attrName>
                                        </p:attrNameLst>
                                      </p:cBhvr>
                                      <p:by>
                                        <p:hsl h="7200000" s="0" l="0"/>
                                      </p:by>
                                    </p:animClr>
                                    <p:animClr clrSpc="hsl" dir="cw">
                                      <p:cBhvr>
                                        <p:cTn id="8" dur="500" fill="hold"/>
                                        <p:tgtEl>
                                          <p:spTgt spid="3"/>
                                        </p:tgtEl>
                                        <p:attrNameLst>
                                          <p:attrName>stroke.color</p:attrName>
                                        </p:attrNameLst>
                                      </p:cBhvr>
                                      <p:by>
                                        <p:hsl h="7200000" s="0" l="0"/>
                                      </p:by>
                                    </p:animClr>
                                    <p:set>
                                      <p:cBhvr>
                                        <p:cTn id="9" dur="500" fill="hold"/>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B65CE0-7C14-4753-ABC6-7FB06FD4E487}"/>
              </a:ext>
            </a:extLst>
          </p:cNvPr>
          <p:cNvSpPr/>
          <p:nvPr/>
        </p:nvSpPr>
        <p:spPr>
          <a:xfrm>
            <a:off x="3570215" y="2702640"/>
            <a:ext cx="4209358" cy="923330"/>
          </a:xfrm>
          <a:prstGeom prst="rect">
            <a:avLst/>
          </a:prstGeom>
          <a:noFill/>
        </p:spPr>
        <p:txBody>
          <a:bodyPr wrap="none" lIns="91440" tIns="45720" rIns="91440" bIns="45720">
            <a:spAutoFit/>
          </a:bodyPr>
          <a:lstStyle/>
          <a:p>
            <a:pPr algn="ct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Amphithearte</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401521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F48E20A-07FA-4154-83C6-B959CFA29418}"/>
              </a:ext>
            </a:extLst>
          </p:cNvPr>
          <p:cNvSpPr>
            <a:spLocks noChangeArrowheads="1"/>
          </p:cNvSpPr>
          <p:nvPr/>
        </p:nvSpPr>
        <p:spPr bwMode="auto">
          <a:xfrm>
            <a:off x="1603169" y="1698635"/>
            <a:ext cx="248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8332592-F2AF-4197-BD19-44F18D63EC7F}"/>
              </a:ext>
            </a:extLst>
          </p:cNvPr>
          <p:cNvSpPr txBox="1"/>
          <p:nvPr/>
        </p:nvSpPr>
        <p:spPr>
          <a:xfrm>
            <a:off x="378031" y="1309144"/>
            <a:ext cx="11435938" cy="923330"/>
          </a:xfrm>
          <a:prstGeom prst="rect">
            <a:avLst/>
          </a:prstGeom>
          <a:noFill/>
        </p:spPr>
        <p:txBody>
          <a:bodyPr wrap="square" rtlCol="0">
            <a:spAutoFit/>
          </a:bodyPr>
          <a:lstStyle/>
          <a:p>
            <a:r>
              <a:rPr lang="en-GB" dirty="0">
                <a:latin typeface="Verdana Pro Cond" panose="020B0604020202020204" pitchFamily="34" charset="0"/>
                <a:cs typeface="Arabic Typesetting" panose="020B0604020202020204" pitchFamily="66" charset="-78"/>
              </a:rPr>
              <a:t>The amphitheatre was a place of entertainment in the roman times . An amphitheatre was where the Romans went to go and fight . They used to fight against wild animals such as, lions, bears and tigers. The bloodier the battle ,the more the crowd roared! </a:t>
            </a:r>
          </a:p>
        </p:txBody>
      </p:sp>
      <p:sp>
        <p:nvSpPr>
          <p:cNvPr id="7" name="TextBox 6">
            <a:extLst>
              <a:ext uri="{FF2B5EF4-FFF2-40B4-BE49-F238E27FC236}">
                <a16:creationId xmlns:a16="http://schemas.microsoft.com/office/drawing/2014/main" id="{A4486417-610F-4A02-B5E5-2E257D0039E5}"/>
              </a:ext>
            </a:extLst>
          </p:cNvPr>
          <p:cNvSpPr txBox="1"/>
          <p:nvPr/>
        </p:nvSpPr>
        <p:spPr>
          <a:xfrm>
            <a:off x="150421" y="108815"/>
            <a:ext cx="11962410" cy="1200329"/>
          </a:xfrm>
          <a:prstGeom prst="rect">
            <a:avLst/>
          </a:prstGeom>
          <a:noFill/>
        </p:spPr>
        <p:txBody>
          <a:bodyPr wrap="square" rtlCol="0">
            <a:spAutoFit/>
          </a:bodyPr>
          <a:lstStyle/>
          <a:p>
            <a:r>
              <a:rPr lang="en-GB" sz="7200" dirty="0"/>
              <a:t>What is an </a:t>
            </a:r>
            <a:r>
              <a:rPr lang="en-GB" sz="7200" dirty="0" err="1"/>
              <a:t>Amphithearte</a:t>
            </a:r>
            <a:r>
              <a:rPr lang="en-GB" sz="7200" dirty="0"/>
              <a:t> ?</a:t>
            </a:r>
          </a:p>
        </p:txBody>
      </p:sp>
      <p:pic>
        <p:nvPicPr>
          <p:cNvPr id="8" name="Picture 2" descr="Image result for the Roman gladiators in amphitheatre">
            <a:extLst>
              <a:ext uri="{FF2B5EF4-FFF2-40B4-BE49-F238E27FC236}">
                <a16:creationId xmlns:a16="http://schemas.microsoft.com/office/drawing/2014/main" id="{95707AEE-6FFA-48E5-B467-A405D8023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610" y="2509473"/>
            <a:ext cx="4675232" cy="3930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70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5" presetClass="emph" presetSubtype="0" fill="hold" grpId="0" nodeType="clickEffect">
                                  <p:stCondLst>
                                    <p:cond delay="0"/>
                                  </p:stCondLst>
                                  <p:childTnLst>
                                    <p:anim calcmode="discrete" valueType="str">
                                      <p:cBhvr>
                                        <p:cTn id="16"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BF3826E-F0D3-4618-876D-E75CDD723752}"/>
              </a:ext>
            </a:extLst>
          </p:cNvPr>
          <p:cNvSpPr/>
          <p:nvPr/>
        </p:nvSpPr>
        <p:spPr>
          <a:xfrm>
            <a:off x="2033942" y="1992777"/>
            <a:ext cx="7739106" cy="1323439"/>
          </a:xfrm>
          <a:prstGeom prst="rect">
            <a:avLst/>
          </a:prstGeom>
          <a:noFill/>
        </p:spPr>
        <p:txBody>
          <a:bodyPr wrap="none" lIns="91440" tIns="45720" rIns="91440" bIns="45720">
            <a:spAutoFit/>
          </a:bodyPr>
          <a:lstStyle/>
          <a:p>
            <a:pPr algn="ctr"/>
            <a:r>
              <a:rPr lang="en-US"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Roman Numerals </a:t>
            </a:r>
            <a:endParaRPr lang="en-US"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84980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6020F4A-E11A-4D89-88AC-E572CD01671E}"/>
              </a:ext>
            </a:extLst>
          </p:cNvPr>
          <p:cNvSpPr txBox="1"/>
          <p:nvPr/>
        </p:nvSpPr>
        <p:spPr>
          <a:xfrm>
            <a:off x="6746627" y="1783959"/>
            <a:ext cx="5333077"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kern="1200" dirty="0">
                <a:solidFill>
                  <a:schemeClr val="bg1"/>
                </a:solidFill>
                <a:latin typeface="Verdana Pro Cond" panose="020B0606030504040204" pitchFamily="34" charset="0"/>
                <a:ea typeface="+mj-ea"/>
                <a:cs typeface="+mj-cs"/>
              </a:rPr>
              <a:t>Until around 900 AD Roman Numerals were used in Ancient Rome and Europe . </a:t>
            </a:r>
          </a:p>
          <a:p>
            <a:pPr>
              <a:lnSpc>
                <a:spcPct val="90000"/>
              </a:lnSpc>
              <a:spcBef>
                <a:spcPct val="0"/>
              </a:spcBef>
              <a:spcAft>
                <a:spcPts val="600"/>
              </a:spcAft>
            </a:pPr>
            <a:endParaRPr lang="en-US" sz="3800" dirty="0">
              <a:solidFill>
                <a:schemeClr val="bg1"/>
              </a:solidFill>
              <a:latin typeface="+mj-lt"/>
              <a:ea typeface="+mj-ea"/>
              <a:cs typeface="+mj-cs"/>
            </a:endParaRPr>
          </a:p>
          <a:p>
            <a:pPr>
              <a:lnSpc>
                <a:spcPct val="90000"/>
              </a:lnSpc>
              <a:spcBef>
                <a:spcPct val="0"/>
              </a:spcBef>
              <a:spcAft>
                <a:spcPts val="600"/>
              </a:spcAft>
            </a:pPr>
            <a:r>
              <a:rPr lang="en-US" dirty="0">
                <a:solidFill>
                  <a:schemeClr val="bg1"/>
                </a:solidFill>
                <a:latin typeface="Verdana Pro Cond" panose="020B0606030504040204" pitchFamily="34" charset="0"/>
                <a:ea typeface="+mj-ea"/>
                <a:cs typeface="+mj-cs"/>
              </a:rPr>
              <a:t>After this they started to use the Arabic numbers, that we use today ( 0, 1, 2, 3, 4, 5, 6, 7, 8 ,9 ,10)</a:t>
            </a:r>
          </a:p>
          <a:p>
            <a:pPr>
              <a:lnSpc>
                <a:spcPct val="90000"/>
              </a:lnSpc>
              <a:spcBef>
                <a:spcPct val="0"/>
              </a:spcBef>
              <a:spcAft>
                <a:spcPts val="600"/>
              </a:spcAft>
            </a:pPr>
            <a:endParaRPr lang="en-US" sz="3800" kern="1200" dirty="0">
              <a:solidFill>
                <a:schemeClr val="bg1"/>
              </a:solidFill>
              <a:latin typeface="+mj-lt"/>
              <a:ea typeface="+mj-ea"/>
              <a:cs typeface="+mj-cs"/>
            </a:endParaRP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B81A3AF-A181-42CC-A45F-2269AFFBE6EA}"/>
              </a:ext>
            </a:extLst>
          </p:cNvPr>
          <p:cNvPicPr>
            <a:picLocks noChangeAspect="1"/>
          </p:cNvPicPr>
          <p:nvPr/>
        </p:nvPicPr>
        <p:blipFill>
          <a:blip r:embed="rId2"/>
          <a:stretch>
            <a:fillRect/>
          </a:stretch>
        </p:blipFill>
        <p:spPr>
          <a:xfrm>
            <a:off x="1648166" y="489204"/>
            <a:ext cx="1590275" cy="4511421"/>
          </a:xfrm>
          <a:prstGeom prst="rect">
            <a:avLst/>
          </a:prstGeom>
        </p:spPr>
      </p:pic>
    </p:spTree>
    <p:extLst>
      <p:ext uri="{BB962C8B-B14F-4D97-AF65-F5344CB8AC3E}">
        <p14:creationId xmlns:p14="http://schemas.microsoft.com/office/powerpoint/2010/main" val="304837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5" presetClass="emph" presetSubtype="0" fill="hold" nodeType="clickEffect">
                                  <p:stCondLst>
                                    <p:cond delay="0"/>
                                  </p:stCondLst>
                                  <p:childTnLst>
                                    <p:animClr clrSpc="hsl" dir="cw">
                                      <p:cBhvr override="childStyle">
                                        <p:cTn id="14" dur="500" fill="hold"/>
                                        <p:tgtEl>
                                          <p:spTgt spid="4"/>
                                        </p:tgtEl>
                                        <p:attrNameLst>
                                          <p:attrName>style.color</p:attrName>
                                        </p:attrNameLst>
                                      </p:cBhvr>
                                      <p:by>
                                        <p:hsl h="0" s="-70588" l="0"/>
                                      </p:by>
                                    </p:animClr>
                                    <p:animClr clrSpc="hsl" dir="cw">
                                      <p:cBhvr>
                                        <p:cTn id="15" dur="500" fill="hold"/>
                                        <p:tgtEl>
                                          <p:spTgt spid="4"/>
                                        </p:tgtEl>
                                        <p:attrNameLst>
                                          <p:attrName>fillcolor</p:attrName>
                                        </p:attrNameLst>
                                      </p:cBhvr>
                                      <p:by>
                                        <p:hsl h="0" s="-70588" l="0"/>
                                      </p:by>
                                    </p:animClr>
                                    <p:animClr clrSpc="hsl" dir="cw">
                                      <p:cBhvr>
                                        <p:cTn id="16" dur="500" fill="hold"/>
                                        <p:tgtEl>
                                          <p:spTgt spid="4"/>
                                        </p:tgtEl>
                                        <p:attrNameLst>
                                          <p:attrName>stroke.color</p:attrName>
                                        </p:attrNameLst>
                                      </p:cBhvr>
                                      <p:by>
                                        <p:hsl h="0" s="-70588" l="0"/>
                                      </p:by>
                                    </p:animClr>
                                    <p:set>
                                      <p:cBhvr>
                                        <p:cTn id="17"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3B4F9C-3900-4AFE-B1D8-0685D37A1E7F}"/>
              </a:ext>
            </a:extLst>
          </p:cNvPr>
          <p:cNvSpPr txBox="1"/>
          <p:nvPr/>
        </p:nvSpPr>
        <p:spPr>
          <a:xfrm>
            <a:off x="2839452" y="1840831"/>
            <a:ext cx="10623884" cy="4524315"/>
          </a:xfrm>
          <a:prstGeom prst="rect">
            <a:avLst/>
          </a:prstGeom>
          <a:noFill/>
        </p:spPr>
        <p:txBody>
          <a:bodyPr wrap="square" rtlCol="0">
            <a:spAutoFit/>
          </a:bodyPr>
          <a:lstStyle/>
          <a:p>
            <a:r>
              <a:rPr lang="en-GB" sz="9600" dirty="0">
                <a:solidFill>
                  <a:schemeClr val="bg1"/>
                </a:solidFill>
              </a:rPr>
              <a:t>THANKS FOR WATCHING  </a:t>
            </a:r>
          </a:p>
          <a:p>
            <a:endParaRPr lang="en-GB" sz="9600" dirty="0">
              <a:solidFill>
                <a:schemeClr val="bg1"/>
              </a:solidFill>
            </a:endParaRPr>
          </a:p>
        </p:txBody>
      </p:sp>
    </p:spTree>
    <p:extLst>
      <p:ext uri="{BB962C8B-B14F-4D97-AF65-F5344CB8AC3E}">
        <p14:creationId xmlns:p14="http://schemas.microsoft.com/office/powerpoint/2010/main" val="4248207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he Tortoise">
            <a:extLst>
              <a:ext uri="{FF2B5EF4-FFF2-40B4-BE49-F238E27FC236}">
                <a16:creationId xmlns:a16="http://schemas.microsoft.com/office/drawing/2014/main" id="{F27ADB58-476F-4675-913B-3FD79AFFAE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77" r="21126" b="-1"/>
          <a:stretch/>
        </p:blipFill>
        <p:spPr bwMode="auto">
          <a:xfrm>
            <a:off x="20" y="10"/>
            <a:ext cx="9141724" cy="6863475"/>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Sword">
            <a:extLst>
              <a:ext uri="{FF2B5EF4-FFF2-40B4-BE49-F238E27FC236}">
                <a16:creationId xmlns:a16="http://schemas.microsoft.com/office/drawing/2014/main" id="{62F9DE8A-2ED1-4F8D-BD58-DA4411B2EC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2390"/>
          <a:stretch/>
        </p:blipFill>
        <p:spPr bwMode="auto">
          <a:xfrm>
            <a:off x="5790353" y="10"/>
            <a:ext cx="6401647"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41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A713-5957-4277-905E-1952E24422DF}"/>
              </a:ext>
            </a:extLst>
          </p:cNvPr>
          <p:cNvSpPr/>
          <p:nvPr/>
        </p:nvSpPr>
        <p:spPr>
          <a:xfrm>
            <a:off x="3490062" y="2504197"/>
            <a:ext cx="5211876" cy="1323439"/>
          </a:xfrm>
          <a:prstGeom prst="rect">
            <a:avLst/>
          </a:prstGeom>
          <a:noFill/>
        </p:spPr>
        <p:txBody>
          <a:bodyPr wrap="none" lIns="91440" tIns="45720" rIns="91440" bIns="45720">
            <a:spAutoFit/>
          </a:bodyPr>
          <a:lstStyle/>
          <a:p>
            <a:pPr algn="ctr"/>
            <a:r>
              <a:rPr lang="en-US" sz="8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Segedunum</a:t>
            </a:r>
            <a:endParaRPr lang="en-US"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32723943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F9DF51A-E4AE-488B-BF95-9B73E55E57E6}"/>
              </a:ext>
            </a:extLst>
          </p:cNvPr>
          <p:cNvPicPr>
            <a:picLocks noChangeAspect="1"/>
          </p:cNvPicPr>
          <p:nvPr/>
        </p:nvPicPr>
        <p:blipFill rotWithShape="1">
          <a:blip r:embed="rId2">
            <a:extLst>
              <a:ext uri="{28A0092B-C50C-407E-A947-70E740481C1C}">
                <a14:useLocalDpi xmlns:a14="http://schemas.microsoft.com/office/drawing/2010/main" val="0"/>
              </a:ext>
            </a:extLst>
          </a:blip>
          <a:srcRect t="22762" b="29763"/>
          <a:stretch/>
        </p:blipFill>
        <p:spPr>
          <a:xfrm>
            <a:off x="870090" y="11446"/>
            <a:ext cx="4572000" cy="3858768"/>
          </a:xfrm>
          <a:prstGeom prst="rect">
            <a:avLst/>
          </a:prstGeom>
        </p:spPr>
      </p:pic>
      <p:pic>
        <p:nvPicPr>
          <p:cNvPr id="5" name="Picture 4">
            <a:extLst>
              <a:ext uri="{FF2B5EF4-FFF2-40B4-BE49-F238E27FC236}">
                <a16:creationId xmlns:a16="http://schemas.microsoft.com/office/drawing/2014/main" id="{D91FB54C-ECD9-40B2-B7A3-7C9693D1FB64}"/>
              </a:ext>
            </a:extLst>
          </p:cNvPr>
          <p:cNvPicPr>
            <a:picLocks noChangeAspect="1"/>
          </p:cNvPicPr>
          <p:nvPr/>
        </p:nvPicPr>
        <p:blipFill rotWithShape="1">
          <a:blip r:embed="rId3">
            <a:extLst>
              <a:ext uri="{28A0092B-C50C-407E-A947-70E740481C1C}">
                <a14:useLocalDpi xmlns:a14="http://schemas.microsoft.com/office/drawing/2010/main" val="0"/>
              </a:ext>
            </a:extLst>
          </a:blip>
          <a:srcRect b="4711"/>
          <a:stretch/>
        </p:blipFill>
        <p:spPr>
          <a:xfrm>
            <a:off x="870090" y="4407408"/>
            <a:ext cx="4572000" cy="2450592"/>
          </a:xfrm>
          <a:prstGeom prst="rect">
            <a:avLst/>
          </a:prstGeom>
        </p:spPr>
      </p:pic>
      <p:sp>
        <p:nvSpPr>
          <p:cNvPr id="7" name="TextBox 6">
            <a:extLst>
              <a:ext uri="{FF2B5EF4-FFF2-40B4-BE49-F238E27FC236}">
                <a16:creationId xmlns:a16="http://schemas.microsoft.com/office/drawing/2014/main" id="{A8A1241B-D839-4178-A5A8-820E602F04F2}"/>
              </a:ext>
            </a:extLst>
          </p:cNvPr>
          <p:cNvSpPr txBox="1"/>
          <p:nvPr/>
        </p:nvSpPr>
        <p:spPr>
          <a:xfrm>
            <a:off x="6476772" y="2978639"/>
            <a:ext cx="5063457" cy="2729196"/>
          </a:xfrm>
          <a:prstGeom prst="rect">
            <a:avLst/>
          </a:prstGeom>
        </p:spPr>
        <p:txBody>
          <a:bodyPr vert="horz" lIns="91440" tIns="45720" rIns="91440" bIns="45720" rtlCol="0">
            <a:normAutofit/>
          </a:bodyPr>
          <a:lstStyle/>
          <a:p>
            <a:pPr>
              <a:lnSpc>
                <a:spcPct val="90000"/>
              </a:lnSpc>
              <a:spcAft>
                <a:spcPts val="600"/>
              </a:spcAft>
            </a:pPr>
            <a:r>
              <a:rPr lang="en-US" sz="2400" dirty="0"/>
              <a:t>During the half term I visited the </a:t>
            </a:r>
            <a:r>
              <a:rPr lang="en-US" sz="2400" dirty="0" err="1"/>
              <a:t>Segedundum</a:t>
            </a:r>
            <a:r>
              <a:rPr lang="en-US" sz="2400" dirty="0"/>
              <a:t> Roman Fort &amp; Museum in Wallsend, to learn more about the Romans. </a:t>
            </a:r>
          </a:p>
          <a:p>
            <a:pPr>
              <a:lnSpc>
                <a:spcPct val="90000"/>
              </a:lnSpc>
              <a:spcAft>
                <a:spcPts val="600"/>
              </a:spcAft>
            </a:pPr>
            <a:endParaRPr lang="en-US" sz="2400" dirty="0"/>
          </a:p>
          <a:p>
            <a:pPr>
              <a:lnSpc>
                <a:spcPct val="90000"/>
              </a:lnSpc>
              <a:spcAft>
                <a:spcPts val="600"/>
              </a:spcAft>
            </a:pPr>
            <a:r>
              <a:rPr lang="en-US" sz="2400" dirty="0"/>
              <a:t>I learnt a lot and I took lots of pictures! </a:t>
            </a:r>
          </a:p>
          <a:p>
            <a:pPr>
              <a:lnSpc>
                <a:spcPct val="90000"/>
              </a:lnSpc>
              <a:spcAft>
                <a:spcPts val="600"/>
              </a:spcAft>
            </a:pPr>
            <a:r>
              <a:rPr lang="en-US" sz="2400" dirty="0"/>
              <a:t> </a:t>
            </a:r>
          </a:p>
        </p:txBody>
      </p:sp>
    </p:spTree>
    <p:extLst>
      <p:ext uri="{BB962C8B-B14F-4D97-AF65-F5344CB8AC3E}">
        <p14:creationId xmlns:p14="http://schemas.microsoft.com/office/powerpoint/2010/main" val="3574192580"/>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FF8756-08FA-4E81-A7CF-3C99FCCF89AB}"/>
              </a:ext>
            </a:extLst>
          </p:cNvPr>
          <p:cNvSpPr/>
          <p:nvPr/>
        </p:nvSpPr>
        <p:spPr>
          <a:xfrm>
            <a:off x="2595498" y="2307442"/>
            <a:ext cx="7191008" cy="1323439"/>
          </a:xfrm>
          <a:prstGeom prst="rect">
            <a:avLst/>
          </a:prstGeom>
          <a:noFill/>
        </p:spPr>
        <p:txBody>
          <a:bodyPr wrap="none" lIns="91440" tIns="45720" rIns="91440" bIns="45720">
            <a:spAutoFit/>
          </a:bodyPr>
          <a:lstStyle/>
          <a:p>
            <a:pPr algn="ctr"/>
            <a:r>
              <a:rPr lang="en-US"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Roman Clothing </a:t>
            </a:r>
          </a:p>
        </p:txBody>
      </p:sp>
    </p:spTree>
    <p:extLst>
      <p:ext uri="{BB962C8B-B14F-4D97-AF65-F5344CB8AC3E}">
        <p14:creationId xmlns:p14="http://schemas.microsoft.com/office/powerpoint/2010/main" val="16929032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ACBC02-D750-41E2-9F40-436689888385}"/>
              </a:ext>
            </a:extLst>
          </p:cNvPr>
          <p:cNvPicPr>
            <a:picLocks noChangeAspect="1"/>
          </p:cNvPicPr>
          <p:nvPr/>
        </p:nvPicPr>
        <p:blipFill rotWithShape="1">
          <a:blip r:embed="rId2">
            <a:extLst>
              <a:ext uri="{28A0092B-C50C-407E-A947-70E740481C1C}">
                <a14:useLocalDpi xmlns:a14="http://schemas.microsoft.com/office/drawing/2010/main" val="0"/>
              </a:ext>
            </a:extLst>
          </a:blip>
          <a:srcRect l="13301" t="1788" r="5960" b="12064"/>
          <a:stretch/>
        </p:blipFill>
        <p:spPr>
          <a:xfrm>
            <a:off x="1105867" y="965199"/>
            <a:ext cx="2597748" cy="4927601"/>
          </a:xfrm>
          <a:prstGeom prst="rect">
            <a:avLst/>
          </a:prstGeom>
        </p:spPr>
      </p:pic>
      <p:pic>
        <p:nvPicPr>
          <p:cNvPr id="9" name="Picture 8">
            <a:extLst>
              <a:ext uri="{FF2B5EF4-FFF2-40B4-BE49-F238E27FC236}">
                <a16:creationId xmlns:a16="http://schemas.microsoft.com/office/drawing/2014/main" id="{D623FEA9-17DE-4A04-AD4C-7EAA65FBDB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1488" y="1041713"/>
            <a:ext cx="2772347" cy="4928616"/>
          </a:xfrm>
          <a:prstGeom prst="rect">
            <a:avLst/>
          </a:prstGeom>
        </p:spPr>
      </p:pic>
      <p:sp>
        <p:nvSpPr>
          <p:cNvPr id="10" name="TextBox 9">
            <a:extLst>
              <a:ext uri="{FF2B5EF4-FFF2-40B4-BE49-F238E27FC236}">
                <a16:creationId xmlns:a16="http://schemas.microsoft.com/office/drawing/2014/main" id="{CFA42E4F-D401-44F5-9773-73E77AD26A59}"/>
              </a:ext>
            </a:extLst>
          </p:cNvPr>
          <p:cNvSpPr txBox="1"/>
          <p:nvPr/>
        </p:nvSpPr>
        <p:spPr>
          <a:xfrm>
            <a:off x="4583392" y="874532"/>
            <a:ext cx="3009527" cy="5262979"/>
          </a:xfrm>
          <a:prstGeom prst="rect">
            <a:avLst/>
          </a:prstGeom>
          <a:noFill/>
        </p:spPr>
        <p:txBody>
          <a:bodyPr wrap="square" rtlCol="0">
            <a:spAutoFit/>
          </a:bodyPr>
          <a:lstStyle/>
          <a:p>
            <a:r>
              <a:rPr lang="en-GB" sz="2800" dirty="0">
                <a:latin typeface="Verdana" panose="020B0604030504040204" pitchFamily="34" charset="0"/>
                <a:ea typeface="Verdana" panose="020B0604030504040204" pitchFamily="34" charset="0"/>
              </a:rPr>
              <a:t>Dressing up as a Roman!</a:t>
            </a:r>
          </a:p>
          <a:p>
            <a:endParaRPr lang="en-GB" sz="2800" dirty="0">
              <a:latin typeface="Verdana" panose="020B0604030504040204" pitchFamily="34" charset="0"/>
              <a:ea typeface="Verdana" panose="020B0604030504040204" pitchFamily="34" charset="0"/>
            </a:endParaRPr>
          </a:p>
          <a:p>
            <a:r>
              <a:rPr lang="en-GB" dirty="0">
                <a:latin typeface="Verdana" panose="020B0604030504040204" pitchFamily="34" charset="0"/>
                <a:ea typeface="Verdana" panose="020B0604030504040204" pitchFamily="34" charset="0"/>
              </a:rPr>
              <a:t>Using the descriptions in the museum, I chose the right clothes needed to dress up as lady from the early Roman times.</a:t>
            </a:r>
          </a:p>
          <a:p>
            <a:endParaRPr lang="en-GB" dirty="0">
              <a:latin typeface="Verdana" panose="020B0604030504040204" pitchFamily="34" charset="0"/>
              <a:ea typeface="Verdana" panose="020B0604030504040204" pitchFamily="34" charset="0"/>
            </a:endParaRPr>
          </a:p>
          <a:p>
            <a:r>
              <a:rPr lang="en-GB" dirty="0">
                <a:latin typeface="Verdana" panose="020B0604030504040204" pitchFamily="34" charset="0"/>
                <a:ea typeface="Verdana" panose="020B0604030504040204" pitchFamily="34" charset="0"/>
              </a:rPr>
              <a:t>During the early Roman Empire many people continued to wear the traditional clothing of their native countries. Later on these were replaced by Empire-wide fashions. </a:t>
            </a:r>
          </a:p>
        </p:txBody>
      </p:sp>
    </p:spTree>
    <p:extLst>
      <p:ext uri="{BB962C8B-B14F-4D97-AF65-F5344CB8AC3E}">
        <p14:creationId xmlns:p14="http://schemas.microsoft.com/office/powerpoint/2010/main" val="236187631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1073</Words>
  <Application>Microsoft Office PowerPoint</Application>
  <PresentationFormat>Widescreen</PresentationFormat>
  <Paragraphs>79</Paragraphs>
  <Slides>47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Arabic Typesetting</vt:lpstr>
      <vt:lpstr>Arial</vt:lpstr>
      <vt:lpstr>Calibri</vt:lpstr>
      <vt:lpstr>Calibri Light</vt:lpstr>
      <vt:lpstr>Rockwell</vt:lpstr>
      <vt:lpstr>Verdana</vt:lpstr>
      <vt:lpstr>Verdana Pro Cond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aj05</dc:creator>
  <cp:lastModifiedBy>aj05</cp:lastModifiedBy>
  <cp:revision>1</cp:revision>
  <dcterms:created xsi:type="dcterms:W3CDTF">2019-06-02T10:20:14Z</dcterms:created>
  <dcterms:modified xsi:type="dcterms:W3CDTF">2019-06-02T19:47:09Z</dcterms:modified>
</cp:coreProperties>
</file>