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6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B45A-ABC3-4A4B-82B0-C4CDBEF13F9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DCCBD-6A3B-4002-BB2E-40C2760EE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3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148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0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28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00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3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0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04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0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00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93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35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lassroom.thenational.academy/lessons/to-identify-one-more-and-one-less-than-a-number-within-20-ccvkae" TargetMode="External"/><Relationship Id="rId13" Type="http://schemas.openxmlformats.org/officeDocument/2006/relationships/image" Target="../media/image4.tmp"/><Relationship Id="rId3" Type="http://schemas.openxmlformats.org/officeDocument/2006/relationships/image" Target="../media/image1.png"/><Relationship Id="rId7" Type="http://schemas.openxmlformats.org/officeDocument/2006/relationships/hyperlink" Target="https://classroom.thenational.academy/lessons/to-position-numbers-to-20-on-a-number-line-6mw6ac" TargetMode="External"/><Relationship Id="rId12" Type="http://schemas.openxmlformats.org/officeDocument/2006/relationships/hyperlink" Target="https://go.educationcit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assroom.thenational.academy/lessons/to-identify-numbers-to-20-by-counting-ten-and-then-counting-on-6wtkgc" TargetMode="External"/><Relationship Id="rId11" Type="http://schemas.openxmlformats.org/officeDocument/2006/relationships/image" Target="../media/image3.tmp"/><Relationship Id="rId5" Type="http://schemas.openxmlformats.org/officeDocument/2006/relationships/hyperlink" Target="https://classroom.thenational.academy/lessons/to-count-from-1-to-19-and-match-pictorial-and-abstract-representations-of-these-numbers-chgkjt" TargetMode="External"/><Relationship Id="rId15" Type="http://schemas.openxmlformats.org/officeDocument/2006/relationships/image" Target="../media/image6.tmp"/><Relationship Id="rId10" Type="http://schemas.openxmlformats.org/officeDocument/2006/relationships/image" Target="../media/image2.png"/><Relationship Id="rId4" Type="http://schemas.openxmlformats.org/officeDocument/2006/relationships/hyperlink" Target="https://www.activelearnprimary.co.uk/login?e=-1&amp;c=0" TargetMode="External"/><Relationship Id="rId9" Type="http://schemas.openxmlformats.org/officeDocument/2006/relationships/hyperlink" Target="https://classroom.thenational.academy/lessons/to-compare-numbers-to-20-6mr36c" TargetMode="External"/><Relationship Id="rId14" Type="http://schemas.openxmlformats.org/officeDocument/2006/relationships/image" Target="../media/image5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r="5500"/>
          <a:stretch/>
        </p:blipFill>
        <p:spPr>
          <a:xfrm>
            <a:off x="137160" y="107144"/>
            <a:ext cx="11891707" cy="76861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4422736" y="107144"/>
            <a:ext cx="3253071" cy="768620"/>
          </a:xfrm>
          <a:prstGeom prst="rect">
            <a:avLst/>
          </a:prstGeom>
          <a:solidFill>
            <a:srgbClr val="FFC0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895" tIns="101895" rIns="101895" bIns="101895" anchor="t" anchorCtr="0">
            <a:noAutofit/>
          </a:bodyPr>
          <a:lstStyle/>
          <a:p>
            <a:pPr algn="ctr"/>
            <a:r>
              <a:rPr lang="en-GB" sz="2000" dirty="0">
                <a:ea typeface="Comic Sans MS"/>
                <a:cs typeface="Comic Sans MS"/>
                <a:sym typeface="Comic Sans MS"/>
              </a:rPr>
              <a:t>My Home Learning Journey </a:t>
            </a:r>
            <a:endParaRPr lang="en-GB" sz="2000" dirty="0" smtClean="0">
              <a:ea typeface="Comic Sans MS"/>
              <a:cs typeface="Comic Sans MS"/>
              <a:sym typeface="Comic Sans MS"/>
            </a:endParaRPr>
          </a:p>
          <a:p>
            <a:pPr algn="ctr"/>
            <a:r>
              <a:rPr lang="en-GB" sz="2000" dirty="0" smtClean="0">
                <a:ea typeface="Comic Sans MS"/>
                <a:cs typeface="Comic Sans MS"/>
                <a:sym typeface="Comic Sans MS"/>
              </a:rPr>
              <a:t>Week </a:t>
            </a:r>
            <a:r>
              <a:rPr lang="en-GB" sz="2000" dirty="0">
                <a:ea typeface="Comic Sans MS"/>
                <a:cs typeface="Comic Sans MS"/>
                <a:sym typeface="Comic Sans MS"/>
              </a:rPr>
              <a:t>beginning</a:t>
            </a:r>
            <a:r>
              <a:rPr lang="en-GB" sz="2000" dirty="0" smtClean="0">
                <a:ea typeface="Comic Sans MS"/>
                <a:cs typeface="Comic Sans MS"/>
                <a:sym typeface="Comic Sans MS"/>
              </a:rPr>
              <a:t>: 18.01.2021</a:t>
            </a:r>
            <a:endParaRPr sz="2000" dirty="0"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686" y="900221"/>
            <a:ext cx="11788677" cy="636580"/>
          </a:xfrm>
          <a:prstGeom prst="rect">
            <a:avLst/>
          </a:prstGeom>
          <a:noFill/>
        </p:spPr>
        <p:txBody>
          <a:bodyPr wrap="square" lIns="81784" tIns="40892" rIns="81784" bIns="40892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</a:rPr>
              <a:t>This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weeks home learning tasks continue to be linked to our Paddington Bear topic. I have loved seeing everything you </a:t>
            </a:r>
            <a:endParaRPr lang="en-GB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have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been up to. I can’t wait to see your photos this week. Stay Safe, love Mrs Mays</a:t>
            </a:r>
          </a:p>
        </p:txBody>
      </p:sp>
      <p:sp>
        <p:nvSpPr>
          <p:cNvPr id="3" name="AutoShape 2" descr="Recycling Crafts for Kids | Junk Modelling"/>
          <p:cNvSpPr>
            <a:spLocks noChangeAspect="1" noChangeArrowheads="1"/>
          </p:cNvSpPr>
          <p:nvPr/>
        </p:nvSpPr>
        <p:spPr bwMode="auto">
          <a:xfrm>
            <a:off x="1657054" y="-137614"/>
            <a:ext cx="260675" cy="29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1784" tIns="40892" rIns="81784" bIns="40892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Pirate treasure map hand drawn Royalty Free Vector Image"/>
          <p:cNvSpPr>
            <a:spLocks noChangeAspect="1" noChangeArrowheads="1"/>
          </p:cNvSpPr>
          <p:nvPr/>
        </p:nvSpPr>
        <p:spPr bwMode="auto">
          <a:xfrm>
            <a:off x="1787392" y="7562"/>
            <a:ext cx="260675" cy="29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1784" tIns="40892" rIns="81784" bIns="40892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01247" y="1709634"/>
            <a:ext cx="3204850" cy="24524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rgbClr val="FF0000"/>
                </a:solidFill>
                <a:latin typeface="+mj-lt"/>
              </a:rPr>
              <a:t>Task </a:t>
            </a:r>
            <a:r>
              <a:rPr lang="en-GB" sz="1400" b="1" u="sng" dirty="0" smtClean="0">
                <a:solidFill>
                  <a:srgbClr val="FF0000"/>
                </a:solidFill>
                <a:latin typeface="+mj-lt"/>
              </a:rPr>
              <a:t>1</a:t>
            </a:r>
          </a:p>
          <a:p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Design Tech and English Tasks</a:t>
            </a:r>
          </a:p>
          <a:p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You could do these all at once or one a 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Make a marmalade sandwich.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Write instructions about how to make a marmalade sandwich, using bossy verbs.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Then write instructions about how to make your own favourite sandwich, again using your bossy verbs.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51926" y="1709634"/>
            <a:ext cx="2017832" cy="309879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Task </a:t>
            </a:r>
            <a:r>
              <a:rPr lang="en-GB" sz="14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4</a:t>
            </a:r>
          </a:p>
          <a:p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PSHE and Food Tech Task</a:t>
            </a:r>
          </a:p>
          <a:p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Think of a reason why someone in your house is special to you. Can you make a special teddy bear toast breakfast to share with them?</a:t>
            </a:r>
          </a:p>
          <a:p>
            <a:endParaRPr lang="en-GB" sz="14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en-GB" sz="1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en-GB" sz="14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en-GB" sz="1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en-GB" sz="14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en-GB" sz="14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37183" y="1698810"/>
            <a:ext cx="2566234" cy="3314237"/>
          </a:xfrm>
          <a:prstGeom prst="rect">
            <a:avLst/>
          </a:prstGeom>
          <a:noFill/>
          <a:ln>
            <a:solidFill>
              <a:srgbClr val="9900CC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 smtClean="0">
                <a:solidFill>
                  <a:srgbClr val="9900CC"/>
                </a:solidFill>
                <a:latin typeface="+mj-lt"/>
              </a:rPr>
              <a:t>Task 5</a:t>
            </a:r>
          </a:p>
          <a:p>
            <a:r>
              <a:rPr lang="en-GB" sz="1400" dirty="0" smtClean="0">
                <a:solidFill>
                  <a:srgbClr val="9900CC"/>
                </a:solidFill>
                <a:latin typeface="+mj-lt"/>
              </a:rPr>
              <a:t>Science </a:t>
            </a:r>
            <a:r>
              <a:rPr lang="en-GB" sz="1400" dirty="0" smtClean="0">
                <a:solidFill>
                  <a:srgbClr val="9900CC"/>
                </a:solidFill>
                <a:latin typeface="+mj-lt"/>
              </a:rPr>
              <a:t>Tasks</a:t>
            </a:r>
          </a:p>
          <a:p>
            <a:r>
              <a:rPr lang="en-GB" sz="1400" dirty="0" smtClean="0">
                <a:solidFill>
                  <a:srgbClr val="9900CC"/>
                </a:solidFill>
                <a:latin typeface="+mj-lt"/>
              </a:rPr>
              <a:t>Our science topic to fit our Paddington theme is ‘Everyday Materials’.</a:t>
            </a:r>
          </a:p>
          <a:p>
            <a:r>
              <a:rPr lang="en-GB" sz="1400" dirty="0" smtClean="0">
                <a:solidFill>
                  <a:srgbClr val="9900CC"/>
                </a:solidFill>
                <a:latin typeface="+mj-lt"/>
              </a:rPr>
              <a:t>Paddington has a hole in his hat but he doesn’t want his emergency marmalade sandwich to get wet.</a:t>
            </a:r>
          </a:p>
          <a:p>
            <a:r>
              <a:rPr lang="en-GB" sz="1400" dirty="0" smtClean="0">
                <a:solidFill>
                  <a:srgbClr val="9900CC"/>
                </a:solidFill>
                <a:latin typeface="+mj-lt"/>
              </a:rPr>
              <a:t>Test 4 different materials he could wrap his sandwich in to try and keep it dry, e.g. foil, kitchen roll, sandwich bag or fabric.</a:t>
            </a:r>
          </a:p>
          <a:p>
            <a:r>
              <a:rPr lang="en-GB" sz="1400" dirty="0" smtClean="0">
                <a:solidFill>
                  <a:srgbClr val="9900CC"/>
                </a:solidFill>
                <a:latin typeface="+mj-lt"/>
              </a:rPr>
              <a:t>You could also write up the findings of your experiment.</a:t>
            </a:r>
            <a:endParaRPr lang="en-GB" sz="1400" dirty="0" smtClean="0">
              <a:solidFill>
                <a:srgbClr val="9900CC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8686" y="5180821"/>
            <a:ext cx="2832091" cy="13752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Task </a:t>
            </a:r>
            <a:r>
              <a:rPr lang="en-GB" sz="14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</a:t>
            </a:r>
          </a:p>
          <a:p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Reading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for 10 minutes each day. It will make a huge difference.</a:t>
            </a:r>
          </a:p>
          <a:p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Click the link below.</a:t>
            </a:r>
          </a:p>
          <a:p>
            <a:r>
              <a:rPr lang="en-GB" sz="1400" dirty="0">
                <a:solidFill>
                  <a:srgbClr val="00B0F0"/>
                </a:solidFill>
                <a:latin typeface="+mj-lt"/>
                <a:hlinkClick r:id="rId4"/>
              </a:rPr>
              <a:t>https://www.activelearnprimary.co.uk/login?e=-</a:t>
            </a:r>
            <a:r>
              <a:rPr lang="en-GB" sz="1400" dirty="0" smtClean="0">
                <a:solidFill>
                  <a:srgbClr val="00B0F0"/>
                </a:solidFill>
                <a:latin typeface="+mj-lt"/>
                <a:hlinkClick r:id="rId4"/>
              </a:rPr>
              <a:t>1&amp;c=0</a:t>
            </a:r>
            <a:r>
              <a:rPr lang="en-GB" sz="1400" dirty="0" smtClean="0">
                <a:solidFill>
                  <a:srgbClr val="00B0F0"/>
                </a:solidFill>
                <a:latin typeface="+mj-lt"/>
              </a:rPr>
              <a:t> </a:t>
            </a:r>
            <a:endParaRPr lang="en-GB" sz="14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93207" y="1709634"/>
            <a:ext cx="3387142" cy="48464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chemeClr val="tx2"/>
                </a:solidFill>
                <a:latin typeface="+mj-lt"/>
              </a:rPr>
              <a:t>Task </a:t>
            </a:r>
            <a:r>
              <a:rPr lang="en-GB" sz="1400" b="1" u="sng" dirty="0" smtClean="0">
                <a:solidFill>
                  <a:schemeClr val="tx2"/>
                </a:solidFill>
                <a:latin typeface="+mj-lt"/>
              </a:rPr>
              <a:t>3</a:t>
            </a:r>
          </a:p>
          <a:p>
            <a:r>
              <a:rPr lang="en-GB" sz="1400" dirty="0" smtClean="0">
                <a:solidFill>
                  <a:schemeClr val="tx2"/>
                </a:solidFill>
                <a:latin typeface="+mj-lt"/>
              </a:rPr>
              <a:t>Maths Tasks</a:t>
            </a:r>
          </a:p>
          <a:p>
            <a:r>
              <a:rPr lang="en-GB" sz="1400" dirty="0">
                <a:solidFill>
                  <a:schemeClr val="tx2"/>
                </a:solidFill>
                <a:latin typeface="+mj-lt"/>
              </a:rPr>
              <a:t>Lesson 1 - </a:t>
            </a:r>
            <a:r>
              <a:rPr lang="en-GB" sz="1400" dirty="0">
                <a:solidFill>
                  <a:schemeClr val="tx2"/>
                </a:solidFill>
                <a:latin typeface="+mj-lt"/>
                <a:hlinkClick r:id="rId5"/>
              </a:rPr>
              <a:t>https://</a:t>
            </a:r>
            <a:r>
              <a:rPr lang="en-GB" sz="1400" dirty="0" smtClean="0">
                <a:solidFill>
                  <a:schemeClr val="tx2"/>
                </a:solidFill>
                <a:latin typeface="+mj-lt"/>
                <a:hlinkClick r:id="rId5"/>
              </a:rPr>
              <a:t>classroom.thenational.academy/lessons/to-count-from-1-to-19-and-match-pictorial-and-abstract-representations-of-these-numbers-chgkjt</a:t>
            </a:r>
            <a:endParaRPr lang="en-GB" sz="1400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1400" dirty="0">
                <a:solidFill>
                  <a:schemeClr val="tx2"/>
                </a:solidFill>
                <a:latin typeface="+mj-lt"/>
              </a:rPr>
              <a:t>Lesson 2 - </a:t>
            </a:r>
            <a:r>
              <a:rPr lang="en-GB" sz="1400" dirty="0">
                <a:solidFill>
                  <a:schemeClr val="tx2"/>
                </a:solidFill>
                <a:latin typeface="+mj-lt"/>
                <a:hlinkClick r:id="rId6"/>
              </a:rPr>
              <a:t>https://</a:t>
            </a:r>
            <a:r>
              <a:rPr lang="en-GB" sz="1400" dirty="0" smtClean="0">
                <a:solidFill>
                  <a:schemeClr val="tx2"/>
                </a:solidFill>
                <a:latin typeface="+mj-lt"/>
                <a:hlinkClick r:id="rId6"/>
              </a:rPr>
              <a:t>classroom.thenational.academy/lessons/to-identify-numbers-to-20-by-counting-ten-and-then-counting-on-6wtkgc</a:t>
            </a:r>
            <a:endParaRPr lang="en-GB" sz="1400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1400" dirty="0">
                <a:solidFill>
                  <a:schemeClr val="tx2"/>
                </a:solidFill>
                <a:latin typeface="+mj-lt"/>
              </a:rPr>
              <a:t>Lesson 3 - </a:t>
            </a:r>
            <a:r>
              <a:rPr lang="en-GB" sz="1400" dirty="0">
                <a:solidFill>
                  <a:schemeClr val="tx2"/>
                </a:solidFill>
                <a:latin typeface="+mj-lt"/>
                <a:hlinkClick r:id="rId7"/>
              </a:rPr>
              <a:t>https://</a:t>
            </a:r>
            <a:r>
              <a:rPr lang="en-GB" sz="1400" dirty="0" smtClean="0">
                <a:solidFill>
                  <a:schemeClr val="tx2"/>
                </a:solidFill>
                <a:latin typeface="+mj-lt"/>
                <a:hlinkClick r:id="rId7"/>
              </a:rPr>
              <a:t>classroom.thenational.academy/lessons/to-position-numbers-to-20-on-a-number-line-6mw6ac</a:t>
            </a:r>
            <a:endParaRPr lang="en-GB" sz="1400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1400" dirty="0">
                <a:solidFill>
                  <a:schemeClr val="tx2"/>
                </a:solidFill>
                <a:latin typeface="+mj-lt"/>
              </a:rPr>
              <a:t>Lesson 4 - </a:t>
            </a:r>
            <a:r>
              <a:rPr lang="en-GB" sz="1400" dirty="0">
                <a:solidFill>
                  <a:schemeClr val="tx2"/>
                </a:solidFill>
                <a:latin typeface="+mj-lt"/>
                <a:hlinkClick r:id="rId8"/>
              </a:rPr>
              <a:t>https://</a:t>
            </a:r>
            <a:r>
              <a:rPr lang="en-GB" sz="1400" dirty="0" smtClean="0">
                <a:solidFill>
                  <a:schemeClr val="tx2"/>
                </a:solidFill>
                <a:latin typeface="+mj-lt"/>
                <a:hlinkClick r:id="rId8"/>
              </a:rPr>
              <a:t>classroom.thenational.academy/lessons/to-identify-one-more-and-one-less-than-a-number-within-20-ccvkae</a:t>
            </a:r>
            <a:r>
              <a:rPr lang="en-GB" sz="1400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en-GB" sz="1400" dirty="0">
                <a:solidFill>
                  <a:schemeClr val="tx2"/>
                </a:solidFill>
                <a:latin typeface="+mj-lt"/>
              </a:rPr>
              <a:t>Lesson 5 - </a:t>
            </a:r>
            <a:r>
              <a:rPr lang="en-GB" sz="1400" dirty="0">
                <a:solidFill>
                  <a:schemeClr val="tx2"/>
                </a:solidFill>
                <a:latin typeface="+mj-lt"/>
                <a:hlinkClick r:id="rId9"/>
              </a:rPr>
              <a:t>https://</a:t>
            </a:r>
            <a:r>
              <a:rPr lang="en-GB" sz="1400" dirty="0" smtClean="0">
                <a:solidFill>
                  <a:schemeClr val="tx2"/>
                </a:solidFill>
                <a:latin typeface="+mj-lt"/>
                <a:hlinkClick r:id="rId9"/>
              </a:rPr>
              <a:t>classroom.thenational.academy/lessons/to-compare-numbers-to-20-6mr36c</a:t>
            </a:r>
            <a:r>
              <a:rPr lang="en-GB" sz="1400" dirty="0" smtClean="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6" t="27343" r="20889" b="18713"/>
          <a:stretch/>
        </p:blipFill>
        <p:spPr bwMode="auto">
          <a:xfrm>
            <a:off x="11247259" y="930096"/>
            <a:ext cx="603437" cy="616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21" y="5422006"/>
            <a:ext cx="1383675" cy="11771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51927" y="4965377"/>
            <a:ext cx="2017832" cy="1806131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 smtClean="0">
                <a:latin typeface="+mj-lt"/>
              </a:rPr>
              <a:t>Education City</a:t>
            </a:r>
          </a:p>
          <a:p>
            <a:r>
              <a:rPr lang="en-GB" sz="1400" dirty="0" smtClean="0">
                <a:latin typeface="+mj-lt"/>
              </a:rPr>
              <a:t>For anyone who would like additional work I have assigned tasks to everyone’s account. Just follow the link and sign in.</a:t>
            </a:r>
          </a:p>
          <a:p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+mj-lt"/>
                <a:hlinkClick r:id="rId12"/>
              </a:rPr>
              <a:t>https://go.educationcity.com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  <a:latin typeface="+mj-lt"/>
                <a:hlinkClick r:id="rId12"/>
              </a:rPr>
              <a:t>/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endParaRPr lang="en-GB" sz="1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99" y="4216248"/>
            <a:ext cx="1387509" cy="89273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835" y="3603080"/>
            <a:ext cx="1841041" cy="1059538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42" y="5050195"/>
            <a:ext cx="1222322" cy="1636496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 flipH="1" flipV="1">
            <a:off x="10006998" y="5180820"/>
            <a:ext cx="45719" cy="1211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174310" y="5313107"/>
            <a:ext cx="64394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818254" y="5056753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9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558" y="184293"/>
            <a:ext cx="8195206" cy="6475932"/>
          </a:xfrm>
        </p:spPr>
      </p:pic>
    </p:spTree>
    <p:extLst>
      <p:ext uri="{BB962C8B-B14F-4D97-AF65-F5344CB8AC3E}">
        <p14:creationId xmlns:p14="http://schemas.microsoft.com/office/powerpoint/2010/main" val="36791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702" y="190006"/>
            <a:ext cx="9461309" cy="6394052"/>
          </a:xfrm>
        </p:spPr>
      </p:pic>
    </p:spTree>
    <p:extLst>
      <p:ext uri="{BB962C8B-B14F-4D97-AF65-F5344CB8AC3E}">
        <p14:creationId xmlns:p14="http://schemas.microsoft.com/office/powerpoint/2010/main" val="657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307</Words>
  <Application>Microsoft Office PowerPoint</Application>
  <PresentationFormat>Custom</PresentationFormat>
  <Paragraphs>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Natalie Mays</cp:lastModifiedBy>
  <cp:revision>24</cp:revision>
  <dcterms:created xsi:type="dcterms:W3CDTF">2020-06-14T18:36:53Z</dcterms:created>
  <dcterms:modified xsi:type="dcterms:W3CDTF">2021-01-14T13:30:40Z</dcterms:modified>
</cp:coreProperties>
</file>