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B45A-ABC3-4A4B-82B0-C4CDBEF13F98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DCCBD-6A3B-4002-BB2E-40C2760EE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3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48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0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0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0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0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985-C23A-4C87-AF64-6E617209B80B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thenational.academy/lessons/telling-the-time-to-am-and-pm-68w3cd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classroom.thenational.academy/lessons/reading-analogue-time-to-the-nearest-minute-cdgkj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trockstars.com/" TargetMode="External"/><Relationship Id="rId11" Type="http://schemas.openxmlformats.org/officeDocument/2006/relationships/hyperlink" Target="https://classroom.thenational.academy/lessons/to-investigate-suffixes-past-and-present-tense-6nhkjc" TargetMode="External"/><Relationship Id="rId5" Type="http://schemas.openxmlformats.org/officeDocument/2006/relationships/hyperlink" Target="https://www.topmarks.co.uk/maths-games/hit-the-button" TargetMode="External"/><Relationship Id="rId10" Type="http://schemas.openxmlformats.org/officeDocument/2006/relationships/hyperlink" Target="https://classroom.thenational.academy/lessons/reading-and-ordering-time-presented-in-different-ways-64uk8c" TargetMode="External"/><Relationship Id="rId4" Type="http://schemas.openxmlformats.org/officeDocument/2006/relationships/hyperlink" Target="http://jssisdubai.com/DOCUMENT/UPLOADED/CHARLIEANDTHECHOCOLATEFACTORY.PDF" TargetMode="External"/><Relationship Id="rId9" Type="http://schemas.openxmlformats.org/officeDocument/2006/relationships/hyperlink" Target="https://classroom.thenational.academy/lessons/telling-minutes-past-on-a-digital-clock-cguk2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" y="107144"/>
            <a:ext cx="11902439" cy="106159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0195835" y="152737"/>
            <a:ext cx="1646216" cy="1284855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81771" tIns="81771" rIns="81771" bIns="81771" anchor="t" anchorCtr="0">
            <a:noAutofit/>
          </a:bodyPr>
          <a:lstStyle/>
          <a:p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Add your photos and videos onto </a:t>
            </a:r>
            <a:r>
              <a:rPr lang="en-GB" sz="1600" dirty="0" smtClean="0">
                <a:latin typeface="Comic Sans MS"/>
                <a:ea typeface="Comic Sans MS"/>
                <a:cs typeface="Comic Sans MS"/>
                <a:sym typeface="Comic Sans MS"/>
              </a:rPr>
              <a:t>DOJO. 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79575" y="285356"/>
            <a:ext cx="6018169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95" tIns="101895" rIns="101895" bIns="101895" anchor="t" anchorCtr="0">
            <a:noAutofit/>
          </a:bodyPr>
          <a:lstStyle/>
          <a:p>
            <a:r>
              <a:rPr lang="en-GB" sz="1500" dirty="0">
                <a:latin typeface="Comic Sans MS"/>
                <a:ea typeface="Comic Sans MS"/>
                <a:cs typeface="Comic Sans MS"/>
                <a:sym typeface="Comic Sans MS"/>
              </a:rPr>
              <a:t>My Home Learning </a:t>
            </a:r>
            <a:r>
              <a:rPr lang="en-GB" sz="1500" dirty="0" smtClean="0">
                <a:latin typeface="Comic Sans MS"/>
                <a:ea typeface="Comic Sans MS"/>
                <a:cs typeface="Comic Sans MS"/>
                <a:sym typeface="Comic Sans MS"/>
              </a:rPr>
              <a:t>Grid</a:t>
            </a:r>
            <a:r>
              <a:rPr lang="en-GB" sz="1500" dirty="0">
                <a:latin typeface="Comic Sans MS"/>
                <a:ea typeface="Comic Sans MS"/>
                <a:cs typeface="Comic Sans MS"/>
                <a:sym typeface="Comic Sans MS"/>
              </a:rPr>
              <a:t>: Week beginning</a:t>
            </a:r>
            <a:r>
              <a:rPr lang="en-GB" sz="1500" dirty="0" smtClean="0">
                <a:latin typeface="Comic Sans MS"/>
                <a:ea typeface="Comic Sans MS"/>
                <a:cs typeface="Comic Sans MS"/>
                <a:sym typeface="Comic Sans MS"/>
              </a:rPr>
              <a:t>: 11.1.2021</a:t>
            </a:r>
            <a:endParaRPr sz="15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316" y="1285018"/>
            <a:ext cx="8133529" cy="513470"/>
          </a:xfrm>
          <a:prstGeom prst="rect">
            <a:avLst/>
          </a:prstGeom>
          <a:noFill/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latin typeface="SassoonPrimaryInfant" pitchFamily="2" charset="0"/>
              </a:rPr>
              <a:t>This </a:t>
            </a:r>
            <a:r>
              <a:rPr lang="en-GB" sz="1400" b="1" dirty="0" smtClean="0">
                <a:solidFill>
                  <a:srgbClr val="0070C0"/>
                </a:solidFill>
                <a:latin typeface="SassoonPrimaryInfant" pitchFamily="2" charset="0"/>
              </a:rPr>
              <a:t>weeks tasks will relate to the story of Charlie and the Chocolate Factory</a:t>
            </a:r>
            <a:r>
              <a:rPr lang="en-GB" sz="1400" b="1" dirty="0" smtClean="0">
                <a:solidFill>
                  <a:srgbClr val="0070C0"/>
                </a:solidFill>
                <a:latin typeface="SassoonPrimaryInfant" pitchFamily="2" charset="0"/>
              </a:rPr>
              <a:t>.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SassoonPrimaryInfant" pitchFamily="2" charset="0"/>
              </a:rPr>
              <a:t> </a:t>
            </a:r>
            <a:r>
              <a:rPr lang="en-GB" sz="1400" b="1" dirty="0" smtClean="0">
                <a:solidFill>
                  <a:srgbClr val="C00000"/>
                </a:solidFill>
                <a:latin typeface="SassoonPrimaryInfant" pitchFamily="2" charset="0"/>
              </a:rPr>
              <a:t>REMEMBER TO READ USING BUG CLUB</a:t>
            </a:r>
            <a:endParaRPr lang="en-GB" sz="1400" b="1" dirty="0">
              <a:solidFill>
                <a:srgbClr val="C00000"/>
              </a:solidFill>
              <a:latin typeface="SassoonPrimaryInfant" pitchFamily="2" charset="0"/>
            </a:endParaRPr>
          </a:p>
        </p:txBody>
      </p:sp>
      <p:sp>
        <p:nvSpPr>
          <p:cNvPr id="3" name="AutoShape 2" descr="Recycling Crafts for Kids | Junk Modelling"/>
          <p:cNvSpPr>
            <a:spLocks noChangeAspect="1" noChangeArrowheads="1"/>
          </p:cNvSpPr>
          <p:nvPr/>
        </p:nvSpPr>
        <p:spPr bwMode="auto">
          <a:xfrm>
            <a:off x="1657054" y="-137614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Pirate treasure map hand drawn Royalty Free Vector Image"/>
          <p:cNvSpPr>
            <a:spLocks noChangeAspect="1" noChangeArrowheads="1"/>
          </p:cNvSpPr>
          <p:nvPr/>
        </p:nvSpPr>
        <p:spPr bwMode="auto">
          <a:xfrm>
            <a:off x="1787392" y="7562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 descr="File:Skull &amp; crossbones.svg - Wikipedia"/>
          <p:cNvSpPr>
            <a:spLocks noChangeAspect="1" noChangeArrowheads="1"/>
          </p:cNvSpPr>
          <p:nvPr/>
        </p:nvSpPr>
        <p:spPr bwMode="auto">
          <a:xfrm>
            <a:off x="1917729" y="152737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31583" y="1832779"/>
            <a:ext cx="3490415" cy="22370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FF0000"/>
                </a:solidFill>
                <a:latin typeface="SassoonPrimaryInfant" pitchFamily="2" charset="0"/>
              </a:rPr>
              <a:t>1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Download Charlie and the chocolate factory PDF.</a:t>
            </a:r>
          </a:p>
          <a:p>
            <a:r>
              <a:rPr lang="en-GB" sz="1400" u="sng" dirty="0">
                <a:hlinkClick r:id="rId4"/>
              </a:rPr>
              <a:t>http://jssisdubai.com/DOCUMENT/UPLOADED/CHARLIEANDTHECHOCOLATEFACTORY.PDF</a:t>
            </a:r>
            <a:endParaRPr lang="en-GB" sz="1400" dirty="0"/>
          </a:p>
          <a:p>
            <a:endParaRPr lang="en-GB" sz="1400" dirty="0">
              <a:solidFill>
                <a:srgbClr val="FF0000"/>
              </a:solidFill>
              <a:latin typeface="SassoonPrimaryInfant" pitchFamily="2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Read chapter 1 here comes Charlie</a:t>
            </a:r>
            <a:endParaRPr lang="en-GB" sz="1400" dirty="0" smtClean="0">
              <a:solidFill>
                <a:srgbClr val="FF0000"/>
              </a:solidFill>
              <a:latin typeface="SassoonPrimaryInfant" pitchFamily="2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Discuss what life must be like for Charlie and his family</a:t>
            </a:r>
            <a:endParaRPr lang="en-GB" sz="1400" dirty="0">
              <a:solidFill>
                <a:srgbClr val="FF000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2000" y="1813298"/>
            <a:ext cx="3614522" cy="522245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rgbClr val="00B050"/>
                </a:solidFill>
                <a:latin typeface="SassoonPrimaryInfant" pitchFamily="2" charset="0"/>
              </a:rPr>
              <a:t>SPELLINGS</a:t>
            </a:r>
          </a:p>
          <a:p>
            <a:pPr algn="ctr"/>
            <a:endParaRPr lang="en-GB" sz="1600" b="1" u="sng" dirty="0">
              <a:solidFill>
                <a:srgbClr val="00B050"/>
              </a:solidFill>
              <a:latin typeface="SassoonPrimaryInfant" pitchFamily="2" charset="0"/>
            </a:endParaRPr>
          </a:p>
          <a:p>
            <a:r>
              <a:rPr lang="en-US" sz="1200" dirty="0" smtClean="0">
                <a:latin typeface="SassoonPrimaryInfant" pitchFamily="2" charset="0"/>
              </a:rPr>
              <a:t>This weeks focus is the short vowel sound ‘</a:t>
            </a:r>
            <a:r>
              <a:rPr lang="en-US" sz="1200" dirty="0" err="1" smtClean="0">
                <a:latin typeface="SassoonPrimaryInfant" pitchFamily="2" charset="0"/>
              </a:rPr>
              <a:t>i</a:t>
            </a:r>
            <a:r>
              <a:rPr lang="en-US" sz="1200" dirty="0" smtClean="0">
                <a:latin typeface="SassoonPrimaryInfant" pitchFamily="2" charset="0"/>
              </a:rPr>
              <a:t>’ spelt ‘y’</a:t>
            </a:r>
          </a:p>
          <a:p>
            <a:r>
              <a:rPr lang="en-US" sz="1400" dirty="0" smtClean="0">
                <a:latin typeface="SassoonPrimaryInfant" pitchFamily="2" charset="0"/>
              </a:rPr>
              <a:t>myth</a:t>
            </a:r>
          </a:p>
          <a:p>
            <a:r>
              <a:rPr lang="en-US" sz="1400" dirty="0" smtClean="0">
                <a:latin typeface="SassoonPrimaryInfant" pitchFamily="2" charset="0"/>
              </a:rPr>
              <a:t>gym</a:t>
            </a:r>
          </a:p>
          <a:p>
            <a:r>
              <a:rPr lang="en-US" sz="1400" dirty="0" smtClean="0">
                <a:latin typeface="SassoonPrimaryInfant" pitchFamily="2" charset="0"/>
              </a:rPr>
              <a:t>Egypt</a:t>
            </a:r>
          </a:p>
          <a:p>
            <a:r>
              <a:rPr lang="en-US" sz="1400" dirty="0" smtClean="0">
                <a:latin typeface="SassoonPrimaryInfant" pitchFamily="2" charset="0"/>
              </a:rPr>
              <a:t>pyramid</a:t>
            </a:r>
          </a:p>
          <a:p>
            <a:r>
              <a:rPr lang="en-US" sz="1400" dirty="0" smtClean="0">
                <a:latin typeface="SassoonPrimaryInfant" pitchFamily="2" charset="0"/>
              </a:rPr>
              <a:t>mystery</a:t>
            </a:r>
          </a:p>
          <a:p>
            <a:r>
              <a:rPr lang="en-US" sz="1400" dirty="0" smtClean="0">
                <a:latin typeface="SassoonPrimaryInfant" pitchFamily="2" charset="0"/>
              </a:rPr>
              <a:t>hymn</a:t>
            </a:r>
          </a:p>
          <a:p>
            <a:r>
              <a:rPr lang="en-US" sz="1400" dirty="0" smtClean="0">
                <a:latin typeface="SassoonPrimaryInfant" pitchFamily="2" charset="0"/>
              </a:rPr>
              <a:t>system</a:t>
            </a:r>
          </a:p>
          <a:p>
            <a:r>
              <a:rPr lang="en-US" sz="1400" dirty="0" smtClean="0">
                <a:latin typeface="SassoonPrimaryInfant" pitchFamily="2" charset="0"/>
              </a:rPr>
              <a:t>symbol</a:t>
            </a:r>
          </a:p>
          <a:p>
            <a:r>
              <a:rPr lang="en-US" sz="1400" dirty="0" smtClean="0">
                <a:latin typeface="SassoonPrimaryInfant" pitchFamily="2" charset="0"/>
              </a:rPr>
              <a:t>lyric</a:t>
            </a:r>
          </a:p>
          <a:p>
            <a:r>
              <a:rPr lang="en-US" sz="1400" dirty="0" smtClean="0">
                <a:latin typeface="SassoonPrimaryInfant" pitchFamily="2" charset="0"/>
              </a:rPr>
              <a:t>typical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US" sz="1200" dirty="0" smtClean="0">
                <a:latin typeface="SassoonPrimaryInfant" pitchFamily="2" charset="0"/>
              </a:rPr>
              <a:t>Look up the meaning of each word using a dictionary. Write sentences using each word using the correct punctuation. Can you include a question mark or an exclamation mark?</a:t>
            </a:r>
            <a:endParaRPr lang="en-GB" sz="1200" dirty="0">
              <a:latin typeface="SassoonPrimaryInfant" pitchFamily="2" charset="0"/>
            </a:endParaRPr>
          </a:p>
          <a:p>
            <a:pPr algn="ctr"/>
            <a:r>
              <a:rPr lang="en-US" sz="1400" b="1" u="sng" dirty="0" smtClean="0">
                <a:solidFill>
                  <a:srgbClr val="00B050"/>
                </a:solidFill>
                <a:latin typeface="SassoonPrimaryInfant" pitchFamily="2" charset="0"/>
              </a:rPr>
              <a:t>TIMES TABLES</a:t>
            </a:r>
            <a:endParaRPr lang="en-GB" sz="1400" b="1" u="sng" dirty="0">
              <a:solidFill>
                <a:srgbClr val="00B050"/>
              </a:solidFill>
              <a:latin typeface="SassoonPrimaryInfant" pitchFamily="2" charset="0"/>
            </a:endParaRPr>
          </a:p>
          <a:p>
            <a:r>
              <a:rPr lang="en-US" sz="1400" dirty="0" smtClean="0">
                <a:latin typeface="SassoonPrimaryInfant" pitchFamily="2" charset="0"/>
              </a:rPr>
              <a:t>Continue to practice x3 x4 x8</a:t>
            </a:r>
          </a:p>
          <a:p>
            <a:endParaRPr lang="en-US" sz="1400" dirty="0" smtClean="0">
              <a:latin typeface="SassoonPrimaryInfant" pitchFamily="2" charset="0"/>
            </a:endParaRPr>
          </a:p>
          <a:p>
            <a:r>
              <a:rPr lang="en-US" sz="1200" b="1" u="sng" dirty="0">
                <a:latin typeface="SassoonPrimaryInfant" pitchFamily="2" charset="0"/>
                <a:hlinkClick r:id="rId5"/>
              </a:rPr>
              <a:t>https://</a:t>
            </a:r>
            <a:r>
              <a:rPr lang="en-US" sz="1200" b="1" u="sng" dirty="0" smtClean="0">
                <a:latin typeface="SassoonPrimaryInfant" pitchFamily="2" charset="0"/>
                <a:hlinkClick r:id="rId5"/>
              </a:rPr>
              <a:t>www.topmarks.co.uk/maths-games/hit-the-button</a:t>
            </a:r>
            <a:endParaRPr lang="en-US" sz="1200" b="1" u="sng" dirty="0" smtClean="0">
              <a:latin typeface="SassoonPrimaryInfant" pitchFamily="2" charset="0"/>
            </a:endParaRPr>
          </a:p>
          <a:p>
            <a:endParaRPr lang="en-US" sz="1200" b="1" u="sng" dirty="0">
              <a:latin typeface="SassoonPrimaryInfant" pitchFamily="2" charset="0"/>
            </a:endParaRPr>
          </a:p>
          <a:p>
            <a:r>
              <a:rPr lang="en-US" sz="1200" b="1" u="sng" dirty="0">
                <a:latin typeface="SassoonPrimaryInfant" pitchFamily="2" charset="0"/>
                <a:hlinkClick r:id="rId6"/>
              </a:rPr>
              <a:t>https://ttrockstars.com</a:t>
            </a:r>
            <a:r>
              <a:rPr lang="en-US" sz="1200" b="1" u="sng" dirty="0" smtClean="0">
                <a:latin typeface="SassoonPrimaryInfant" pitchFamily="2" charset="0"/>
                <a:hlinkClick r:id="rId6"/>
              </a:rPr>
              <a:t>/</a:t>
            </a:r>
            <a:endParaRPr lang="en-US" sz="1200" b="1" u="sng" dirty="0" smtClean="0">
              <a:latin typeface="SassoonPrimaryInfant" pitchFamily="2" charset="0"/>
            </a:endParaRPr>
          </a:p>
          <a:p>
            <a:endParaRPr lang="en-US" sz="1200" b="1" u="sng" dirty="0" smtClean="0">
              <a:latin typeface="SassoonPrimaryInfa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6523" y="1832779"/>
            <a:ext cx="4061996" cy="356045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</a:rPr>
              <a:t>Maths 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Activities</a:t>
            </a:r>
          </a:p>
          <a:p>
            <a:r>
              <a:rPr lang="en-US" sz="1600" dirty="0" smtClean="0">
                <a:solidFill>
                  <a:srgbClr val="FF33CC"/>
                </a:solidFill>
                <a:latin typeface="SassoonPrimaryInfant" pitchFamily="2" charset="0"/>
              </a:rPr>
              <a:t>Reading analogue time to the nearest minute</a:t>
            </a:r>
            <a:endParaRPr lang="en-GB" sz="1600" dirty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GB" sz="900" u="sng" dirty="0">
                <a:hlinkClick r:id="rId7"/>
              </a:rPr>
              <a:t>https://classroom.thenational.academy/lessons/reading-analogue-time-to-the-nearest-minute-cdgkjd</a:t>
            </a:r>
            <a:endParaRPr lang="en-GB" sz="900" dirty="0"/>
          </a:p>
          <a:p>
            <a:r>
              <a:rPr lang="en-US" sz="1600" dirty="0" smtClean="0">
                <a:solidFill>
                  <a:srgbClr val="FF33CC"/>
                </a:solidFill>
                <a:latin typeface="SassoonPrimaryInfant" pitchFamily="2" charset="0"/>
              </a:rPr>
              <a:t>Telling the time to am / pm</a:t>
            </a:r>
            <a:endParaRPr lang="en-GB" sz="1600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GB" sz="1200" u="sng" dirty="0">
                <a:hlinkClick r:id="rId8"/>
              </a:rPr>
              <a:t>https://classroom.thenational.academy/lessons/telling-the-time-to-am-and-pm-68w3cd</a:t>
            </a:r>
            <a:endParaRPr lang="en-GB" sz="1200" dirty="0"/>
          </a:p>
          <a:p>
            <a:r>
              <a:rPr lang="en-US" sz="1600" dirty="0" smtClean="0">
                <a:solidFill>
                  <a:srgbClr val="FF33CC"/>
                </a:solidFill>
                <a:latin typeface="SassoonPrimaryInfant" pitchFamily="2" charset="0"/>
              </a:rPr>
              <a:t>Telling minutes past on a digital clock</a:t>
            </a:r>
            <a:endParaRPr lang="en-GB" sz="1600" dirty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GB" sz="1200" u="sng" dirty="0">
                <a:hlinkClick r:id="rId9"/>
              </a:rPr>
              <a:t>https://classroom.thenational.academy/lessons/telling-minutes-past-on-a-digital-clock-cguk2c</a:t>
            </a:r>
            <a:endParaRPr lang="en-GB" sz="1200" dirty="0"/>
          </a:p>
          <a:p>
            <a:r>
              <a:rPr lang="en-US" sz="1600" dirty="0" smtClean="0">
                <a:solidFill>
                  <a:srgbClr val="FF33CC"/>
                </a:solidFill>
                <a:latin typeface="SassoonPrimaryInfant" pitchFamily="2" charset="0"/>
              </a:rPr>
              <a:t>Reading and ordering time</a:t>
            </a:r>
          </a:p>
          <a:p>
            <a:r>
              <a:rPr lang="en-GB" sz="1200" u="sng" dirty="0">
                <a:hlinkClick r:id="rId10"/>
              </a:rPr>
              <a:t>https://classroom.thenational.academy/lessons/reading-and-ordering-time-presented-in-different-ways-64uk8c</a:t>
            </a:r>
            <a:endParaRPr lang="en-GB" sz="1200" dirty="0"/>
          </a:p>
          <a:p>
            <a:r>
              <a:rPr lang="en-GB" sz="1600" dirty="0" smtClean="0">
                <a:solidFill>
                  <a:srgbClr val="F880DE"/>
                </a:solidFill>
              </a:rPr>
              <a:t>Exploring units of measured time</a:t>
            </a:r>
            <a:endParaRPr lang="en-GB" sz="1600" dirty="0">
              <a:solidFill>
                <a:srgbClr val="F880DE"/>
              </a:solidFill>
            </a:endParaRPr>
          </a:p>
          <a:p>
            <a:r>
              <a:rPr lang="en-GB" sz="1200" u="sng" dirty="0"/>
              <a:t>https://classroom.thenational.academy/lessons/exploring-units-of-measured-time-cngp4c</a:t>
            </a:r>
            <a:endParaRPr lang="en-GB" sz="1600" b="1" u="sng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endParaRPr lang="en-GB" sz="1600" b="1" u="sng" dirty="0">
              <a:solidFill>
                <a:srgbClr val="FF33CC"/>
              </a:solidFill>
              <a:latin typeface="SassoonPrimaryInfant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1583" y="4173411"/>
            <a:ext cx="3490415" cy="13752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00B0F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00B0F0"/>
                </a:solidFill>
                <a:latin typeface="SassoonPrimaryInfant" pitchFamily="2" charset="0"/>
              </a:rPr>
              <a:t>2</a:t>
            </a:r>
          </a:p>
          <a:p>
            <a:r>
              <a:rPr lang="en-US" sz="1400" dirty="0" smtClean="0">
                <a:solidFill>
                  <a:srgbClr val="00B0F0"/>
                </a:solidFill>
                <a:latin typeface="SassoonPrimaryInfant" pitchFamily="2" charset="0"/>
              </a:rPr>
              <a:t>Write a description of Charlies house</a:t>
            </a:r>
            <a:endParaRPr lang="en-GB" sz="1400" dirty="0">
              <a:solidFill>
                <a:srgbClr val="00B0F0"/>
              </a:solidFill>
              <a:latin typeface="SassoonPrimaryInfant" pitchFamily="2" charset="0"/>
            </a:endParaRPr>
          </a:p>
          <a:p>
            <a:r>
              <a:rPr lang="en-US" sz="1400" dirty="0" smtClean="0">
                <a:solidFill>
                  <a:srgbClr val="00B0F0"/>
                </a:solidFill>
                <a:latin typeface="SassoonPrimaryInfant" pitchFamily="2" charset="0"/>
              </a:rPr>
              <a:t>.Identify the adjectives (describing words) used in the chapter to help you with your writing.</a:t>
            </a:r>
            <a:endParaRPr lang="en-GB" sz="1400" dirty="0" smtClean="0">
              <a:solidFill>
                <a:srgbClr val="00B0F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36522" y="5387019"/>
            <a:ext cx="4061997" cy="168302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US" sz="1400" b="1" u="sng" dirty="0" smtClean="0">
                <a:solidFill>
                  <a:srgbClr val="7030A0"/>
                </a:solidFill>
                <a:latin typeface="SassoonPrimaryInfant" pitchFamily="2" charset="0"/>
              </a:rPr>
              <a:t>Year 3 Target Task</a:t>
            </a:r>
          </a:p>
          <a:p>
            <a:r>
              <a:rPr lang="en-US" sz="1400" dirty="0" smtClean="0">
                <a:solidFill>
                  <a:srgbClr val="7030A0"/>
                </a:solidFill>
                <a:latin typeface="SassoonPrimaryInfant" pitchFamily="2" charset="0"/>
              </a:rPr>
              <a:t>Identifying past and present tense verbs (Doing Words)</a:t>
            </a:r>
            <a:endParaRPr lang="en-GB" sz="1400" dirty="0" smtClean="0">
              <a:solidFill>
                <a:srgbClr val="7030A0"/>
              </a:solidFill>
              <a:latin typeface="SassoonPrimaryInfant" pitchFamily="2" charset="0"/>
            </a:endParaRPr>
          </a:p>
          <a:p>
            <a:r>
              <a:rPr lang="en-GB" sz="1000" u="sng" dirty="0">
                <a:hlinkClick r:id="rId11"/>
              </a:rPr>
              <a:t>https://classroom.thenational.academy/lessons/to-investigate-suffixes-past-and-present-tense-6nhkjc</a:t>
            </a:r>
            <a:endParaRPr lang="en-GB" sz="1000" dirty="0"/>
          </a:p>
          <a:p>
            <a:endParaRPr lang="en-GB" sz="1400" b="1" u="sng" dirty="0">
              <a:solidFill>
                <a:srgbClr val="7030A0"/>
              </a:solidFill>
              <a:latin typeface="SassoonPrimaryInfant" pitchFamily="2" charset="0"/>
            </a:endParaRPr>
          </a:p>
          <a:p>
            <a:endParaRPr lang="en-GB" sz="1400" b="1" u="sng" dirty="0" smtClean="0">
              <a:solidFill>
                <a:srgbClr val="7030A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7030A0"/>
              </a:solidFill>
              <a:latin typeface="SassoonPrimaryInfa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923" y="5648628"/>
            <a:ext cx="3490415" cy="115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002060"/>
                </a:solidFill>
                <a:latin typeface="SassoonPrimaryInfant" pitchFamily="2" charset="0"/>
              </a:rPr>
              <a:t>3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SassoonPrimaryInfant" pitchFamily="2" charset="0"/>
              </a:rPr>
              <a:t>Draw a picture of Charlies house from the description you have read and the description you have written</a:t>
            </a:r>
            <a:endParaRPr lang="en-GB" sz="1400" dirty="0" smtClean="0">
              <a:solidFill>
                <a:srgbClr val="00206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253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Lorraine Barlow</cp:lastModifiedBy>
  <cp:revision>11</cp:revision>
  <dcterms:created xsi:type="dcterms:W3CDTF">2020-06-14T18:36:53Z</dcterms:created>
  <dcterms:modified xsi:type="dcterms:W3CDTF">2021-01-08T11:28:10Z</dcterms:modified>
</cp:coreProperties>
</file>