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62" r:id="rId2"/>
    <p:sldId id="276" r:id="rId3"/>
    <p:sldId id="282" r:id="rId4"/>
    <p:sldId id="277" r:id="rId5"/>
    <p:sldId id="278" r:id="rId6"/>
    <p:sldId id="279" r:id="rId7"/>
    <p:sldId id="280" r:id="rId8"/>
    <p:sldId id="281" r:id="rId9"/>
    <p:sldId id="285" r:id="rId10"/>
    <p:sldId id="283" r:id="rId11"/>
    <p:sldId id="271" r:id="rId12"/>
    <p:sldId id="272" r:id="rId13"/>
    <p:sldId id="273" r:id="rId14"/>
    <p:sldId id="284" r:id="rId15"/>
    <p:sldId id="286" r:id="rId16"/>
    <p:sldId id="287" r:id="rId17"/>
    <p:sldId id="263" r:id="rId18"/>
    <p:sldId id="257" r:id="rId19"/>
  </p:sldIdLst>
  <p:sldSz cx="12192000" cy="6858000"/>
  <p:notesSz cx="6797675" cy="9926638"/>
  <p:embeddedFontLst>
    <p:embeddedFont>
      <p:font typeface="Calibri" panose="020F0502020204030204" pitchFamily="34" charset="0"/>
      <p:regular r:id="rId21"/>
      <p:bold r:id="rId22"/>
      <p:italic r:id="rId23"/>
      <p:boldItalic r:id="rId24"/>
    </p:embeddedFont>
    <p:embeddedFont>
      <p:font typeface="SassoonCRInfant" panose="02010503020300020003"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hkkzWwLB9qdiU9nn6xmKr6GRkI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95E0DA-75D3-4E81-A376-66377CB3E752}">
  <a:tblStyle styleId="{F495E0DA-75D3-4E81-A376-66377CB3E752}"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96357" autoAdjust="0"/>
  </p:normalViewPr>
  <p:slideViewPr>
    <p:cSldViewPr snapToGrid="0">
      <p:cViewPr varScale="1">
        <p:scale>
          <a:sx n="110" d="100"/>
          <a:sy n="110" d="100"/>
        </p:scale>
        <p:origin x="127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7: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a:t>https://teachers.thenational.academy/units/faces-shapes-and-patterns-lines-and-turns-1338</a:t>
            </a:r>
            <a:endParaRPr/>
          </a:p>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6" name="Google Shape;56;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7" name="Google Shape;5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3" name="Google Shape;63;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vimeo.com/504483835" TargetMode="External"/><Relationship Id="rId13" Type="http://schemas.openxmlformats.org/officeDocument/2006/relationships/image" Target="../media/image1.png"/><Relationship Id="rId3" Type="http://schemas.openxmlformats.org/officeDocument/2006/relationships/hyperlink" Target="https://www.theschoolrun.com/data-handling" TargetMode="External"/><Relationship Id="rId7" Type="http://schemas.openxmlformats.org/officeDocument/2006/relationships/hyperlink" Target="https://vimeo.com/504480875" TargetMode="External"/><Relationship Id="rId12" Type="http://schemas.openxmlformats.org/officeDocument/2006/relationships/hyperlink" Target="https://meet.google.com/dic-xpan-maj" TargetMode="External"/><Relationship Id="rId17" Type="http://schemas.openxmlformats.org/officeDocument/2006/relationships/image" Target="../media/image5.png"/><Relationship Id="rId2" Type="http://schemas.openxmlformats.org/officeDocument/2006/relationships/notesSlide" Target="../notesSlides/notesSlide1.xml"/><Relationship Id="rId16" Type="http://schemas.openxmlformats.org/officeDocument/2006/relationships/image" Target="../media/image4.svg"/><Relationship Id="rId1" Type="http://schemas.openxmlformats.org/officeDocument/2006/relationships/slideLayout" Target="../slideLayouts/slideLayout3.xml"/><Relationship Id="rId6" Type="http://schemas.openxmlformats.org/officeDocument/2006/relationships/hyperlink" Target="https://www.theschoolrun.com/what-is-a-block-graph" TargetMode="External"/><Relationship Id="rId11" Type="http://schemas.openxmlformats.org/officeDocument/2006/relationships/hyperlink" Target="https://vimeo.com/504485413" TargetMode="External"/><Relationship Id="rId5" Type="http://schemas.openxmlformats.org/officeDocument/2006/relationships/hyperlink" Target="https://www.theschoolrun.com/what-is-a-tally-chart" TargetMode="External"/><Relationship Id="rId15" Type="http://schemas.openxmlformats.org/officeDocument/2006/relationships/image" Target="../media/image3.png"/><Relationship Id="rId10" Type="http://schemas.openxmlformats.org/officeDocument/2006/relationships/hyperlink" Target="http://www.educationcity.com/" TargetMode="External"/><Relationship Id="rId4" Type="http://schemas.openxmlformats.org/officeDocument/2006/relationships/hyperlink" Target="https://www.theschoolrun.com/pictograph" TargetMode="External"/><Relationship Id="rId9" Type="http://schemas.openxmlformats.org/officeDocument/2006/relationships/hyperlink" Target="https://vimeo.com/504484570" TargetMode="External"/><Relationship Id="rId1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hyperlink" Target="https://vimeo.com/504483835" TargetMode="External"/><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hyperlink" Target="https://vimeo.com/504484570" TargetMode="External"/><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hyperlink" Target="https://vimeo.com/504485413" TargetMode="External"/><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2.emf"/><Relationship Id="rId7" Type="http://schemas.openxmlformats.org/officeDocument/2006/relationships/image" Target="../media/image14.emf"/><Relationship Id="rId12" Type="http://schemas.openxmlformats.org/officeDocument/2006/relationships/image" Target="../media/image19.png"/><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18.svg"/><Relationship Id="rId5" Type="http://schemas.openxmlformats.org/officeDocument/2006/relationships/image" Target="../media/image13.emf"/><Relationship Id="rId10" Type="http://schemas.openxmlformats.org/officeDocument/2006/relationships/image" Target="../media/image17.png"/><Relationship Id="rId4" Type="http://schemas.openxmlformats.org/officeDocument/2006/relationships/oleObject" Target="../embeddings/oleObject2.bin"/><Relationship Id="rId9"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p:nvPr/>
        </p:nvSpPr>
        <p:spPr>
          <a:xfrm>
            <a:off x="10404608" y="208868"/>
            <a:ext cx="1718316" cy="1324705"/>
          </a:xfrm>
          <a:prstGeom prst="rect">
            <a:avLst/>
          </a:prstGeom>
          <a:solidFill>
            <a:srgbClr val="C9DAF8"/>
          </a:solidFill>
          <a:ln>
            <a:noFill/>
          </a:ln>
        </p:spPr>
        <p:txBody>
          <a:bodyPr spcFirstLastPara="1" wrap="square" lIns="81750" tIns="81750" rIns="81750" bIns="8175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9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dirty="0">
                <a:solidFill>
                  <a:schemeClr val="dk1"/>
                </a:solidFill>
                <a:latin typeface="Arial"/>
                <a:ea typeface="Arial"/>
                <a:cs typeface="Arial"/>
                <a:sym typeface="Arial"/>
              </a:rPr>
              <a:t>Don’t forget to say hello on </a:t>
            </a:r>
            <a:endParaRPr dirty="0"/>
          </a:p>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dirty="0">
                <a:solidFill>
                  <a:schemeClr val="dk1"/>
                </a:solidFill>
                <a:latin typeface="Arial"/>
                <a:ea typeface="Arial"/>
                <a:cs typeface="Arial"/>
                <a:sym typeface="Arial"/>
              </a:rPr>
              <a:t>Class Dojo!</a:t>
            </a:r>
            <a:endParaRPr sz="1600" b="0" i="0" u="none" strike="noStrike" cap="none" dirty="0">
              <a:solidFill>
                <a:schemeClr val="dk1"/>
              </a:solidFill>
              <a:latin typeface="Arial"/>
              <a:ea typeface="Arial"/>
              <a:cs typeface="Arial"/>
              <a:sym typeface="Arial"/>
            </a:endParaRPr>
          </a:p>
        </p:txBody>
      </p:sp>
      <p:sp>
        <p:nvSpPr>
          <p:cNvPr id="127" name="Google Shape;127;p7"/>
          <p:cNvSpPr txBox="1"/>
          <p:nvPr/>
        </p:nvSpPr>
        <p:spPr>
          <a:xfrm>
            <a:off x="129441" y="136023"/>
            <a:ext cx="3503608" cy="659523"/>
          </a:xfrm>
          <a:prstGeom prst="rect">
            <a:avLst/>
          </a:prstGeom>
          <a:solidFill>
            <a:srgbClr val="FFE599"/>
          </a:solidFill>
          <a:ln w="28575" cap="flat" cmpd="sng">
            <a:solidFill>
              <a:srgbClr val="000000"/>
            </a:solidFill>
            <a:prstDash val="solid"/>
            <a:round/>
            <a:headEnd type="none" w="sm" len="sm"/>
            <a:tailEnd type="none" w="sm" len="sm"/>
          </a:ln>
        </p:spPr>
        <p:txBody>
          <a:bodyPr spcFirstLastPara="1" wrap="square" lIns="101875" tIns="101875" rIns="101875" bIns="10187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dirty="0">
                <a:solidFill>
                  <a:schemeClr val="dk1"/>
                </a:solidFill>
                <a:latin typeface="Arial"/>
                <a:ea typeface="Arial"/>
                <a:cs typeface="Arial"/>
                <a:sym typeface="Arial"/>
              </a:rPr>
              <a:t>My Home Learning Grid</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dirty="0">
                <a:solidFill>
                  <a:schemeClr val="dk1"/>
                </a:solidFill>
                <a:latin typeface="Arial"/>
                <a:ea typeface="Arial"/>
                <a:cs typeface="Arial"/>
                <a:sym typeface="Arial"/>
              </a:rPr>
              <a:t>Week beginning - 22.2.2021</a:t>
            </a:r>
            <a:endParaRPr sz="1500" b="0" i="0" u="none" strike="noStrike" cap="none" dirty="0">
              <a:solidFill>
                <a:schemeClr val="dk1"/>
              </a:solidFill>
              <a:latin typeface="Arial"/>
              <a:ea typeface="Arial"/>
              <a:cs typeface="Arial"/>
              <a:sym typeface="Arial"/>
            </a:endParaRPr>
          </a:p>
        </p:txBody>
      </p:sp>
      <p:sp>
        <p:nvSpPr>
          <p:cNvPr id="128" name="Google Shape;128;p7"/>
          <p:cNvSpPr txBox="1"/>
          <p:nvPr/>
        </p:nvSpPr>
        <p:spPr>
          <a:xfrm>
            <a:off x="3561808" y="1250309"/>
            <a:ext cx="8492400" cy="667200"/>
          </a:xfrm>
          <a:prstGeom prst="rect">
            <a:avLst/>
          </a:prstGeom>
          <a:noFill/>
          <a:ln>
            <a:noFill/>
          </a:ln>
        </p:spPr>
        <p:txBody>
          <a:bodyPr spcFirstLastPara="1" wrap="square" lIns="81775" tIns="40875" rIns="81775" bIns="4087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700" b="0" i="0" u="none" strike="noStrike" cap="none">
              <a:solidFill>
                <a:srgbClr val="9900CC"/>
              </a:solidFill>
              <a:latin typeface="Arial"/>
              <a:ea typeface="Arial"/>
              <a:cs typeface="Arial"/>
              <a:sym typeface="Arial"/>
            </a:endParaRPr>
          </a:p>
        </p:txBody>
      </p:sp>
      <p:sp>
        <p:nvSpPr>
          <p:cNvPr id="129" name="Google Shape;129;p7" descr="Recycling Crafts for Kids | Junk Modelling"/>
          <p:cNvSpPr/>
          <p:nvPr/>
        </p:nvSpPr>
        <p:spPr>
          <a:xfrm>
            <a:off x="1657054" y="-137614"/>
            <a:ext cx="260675" cy="290351"/>
          </a:xfrm>
          <a:prstGeom prst="rect">
            <a:avLst/>
          </a:prstGeom>
          <a:noFill/>
          <a:ln>
            <a:noFill/>
          </a:ln>
        </p:spPr>
        <p:txBody>
          <a:bodyPr spcFirstLastPara="1" wrap="square" lIns="81775" tIns="40875" rIns="81775" bIns="408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 name="Google Shape;130;p7" descr="Pirate treasure map hand drawn Royalty Free Vector Image"/>
          <p:cNvSpPr/>
          <p:nvPr/>
        </p:nvSpPr>
        <p:spPr>
          <a:xfrm>
            <a:off x="1787392" y="7562"/>
            <a:ext cx="260675" cy="290351"/>
          </a:xfrm>
          <a:prstGeom prst="rect">
            <a:avLst/>
          </a:prstGeom>
          <a:noFill/>
          <a:ln>
            <a:noFill/>
          </a:ln>
        </p:spPr>
        <p:txBody>
          <a:bodyPr spcFirstLastPara="1" wrap="square" lIns="81775" tIns="40875" rIns="81775" bIns="408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7" descr="File:Skull &amp; crossbones.svg - Wikipedia"/>
          <p:cNvSpPr/>
          <p:nvPr/>
        </p:nvSpPr>
        <p:spPr>
          <a:xfrm>
            <a:off x="1917729" y="152737"/>
            <a:ext cx="260675" cy="290351"/>
          </a:xfrm>
          <a:prstGeom prst="rect">
            <a:avLst/>
          </a:prstGeom>
          <a:noFill/>
          <a:ln>
            <a:noFill/>
          </a:ln>
        </p:spPr>
        <p:txBody>
          <a:bodyPr spcFirstLastPara="1" wrap="square" lIns="81775" tIns="40875" rIns="81775" bIns="408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7"/>
          <p:cNvSpPr txBox="1"/>
          <p:nvPr/>
        </p:nvSpPr>
        <p:spPr>
          <a:xfrm>
            <a:off x="3763386" y="2843600"/>
            <a:ext cx="2759334" cy="1648004"/>
          </a:xfrm>
          <a:prstGeom prst="rect">
            <a:avLst/>
          </a:prstGeom>
          <a:noFill/>
          <a:ln w="9525" cap="flat" cmpd="sng">
            <a:solidFill>
              <a:srgbClr val="00B050"/>
            </a:solidFill>
            <a:prstDash val="solid"/>
            <a:round/>
            <a:headEnd type="none" w="sm" len="sm"/>
            <a:tailEnd type="none" w="sm" len="sm"/>
          </a:ln>
        </p:spPr>
        <p:txBody>
          <a:bodyPr spcFirstLastPara="1" wrap="square" lIns="81775" tIns="40875" rIns="81775" bIns="408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200" b="0" i="0" u="sng" strike="noStrike" cap="none" dirty="0">
                <a:solidFill>
                  <a:srgbClr val="92D050"/>
                </a:solidFill>
                <a:latin typeface="Arial"/>
                <a:ea typeface="Arial"/>
                <a:cs typeface="Arial"/>
                <a:sym typeface="Arial"/>
              </a:rPr>
              <a:t>Task 4 – Where in the World?</a:t>
            </a:r>
          </a:p>
          <a:p>
            <a:pPr marL="0" marR="0" lvl="0" indent="0" algn="ctr" rtl="0">
              <a:lnSpc>
                <a:spcPct val="100000"/>
              </a:lnSpc>
              <a:spcBef>
                <a:spcPts val="0"/>
              </a:spcBef>
              <a:spcAft>
                <a:spcPts val="0"/>
              </a:spcAft>
              <a:buClr>
                <a:srgbClr val="000000"/>
              </a:buClr>
              <a:buSzPts val="1400"/>
              <a:buFont typeface="Arial"/>
              <a:buNone/>
            </a:pPr>
            <a:endParaRPr lang="en-GB" sz="800" b="0" i="0" u="sng" strike="noStrike" cap="none" dirty="0">
              <a:solidFill>
                <a:srgbClr val="92D05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200" dirty="0">
                <a:solidFill>
                  <a:srgbClr val="92D050"/>
                </a:solidFill>
              </a:rPr>
              <a:t>Our story this week focuses on a place called The Winward Islands. Can you use an atlas or Google Earth to find out where this place is? </a:t>
            </a:r>
          </a:p>
          <a:p>
            <a:pPr marL="0" marR="0" lvl="0" indent="0" algn="ctr" rtl="0">
              <a:lnSpc>
                <a:spcPct val="100000"/>
              </a:lnSpc>
              <a:spcBef>
                <a:spcPts val="0"/>
              </a:spcBef>
              <a:spcAft>
                <a:spcPts val="0"/>
              </a:spcAft>
              <a:buClr>
                <a:srgbClr val="000000"/>
              </a:buClr>
              <a:buSzPts val="1400"/>
              <a:buFont typeface="Arial"/>
              <a:buNone/>
            </a:pPr>
            <a:r>
              <a:rPr lang="en-GB" sz="1200" dirty="0">
                <a:solidFill>
                  <a:srgbClr val="92D050"/>
                </a:solidFill>
              </a:rPr>
              <a:t>Research the places in the world where bananas are grown and label them on a map. Label the UK as well.</a:t>
            </a:r>
            <a:endParaRPr sz="1200" dirty="0">
              <a:solidFill>
                <a:srgbClr val="92D050"/>
              </a:solidFill>
            </a:endParaRPr>
          </a:p>
          <a:p>
            <a:pPr marL="0" marR="0" lvl="0" indent="0" algn="ctr" rtl="0">
              <a:lnSpc>
                <a:spcPct val="100000"/>
              </a:lnSpc>
              <a:spcBef>
                <a:spcPts val="0"/>
              </a:spcBef>
              <a:spcAft>
                <a:spcPts val="0"/>
              </a:spcAft>
              <a:buClr>
                <a:srgbClr val="000000"/>
              </a:buClr>
              <a:buSzPts val="1400"/>
              <a:buFont typeface="Arial"/>
              <a:buNone/>
            </a:pPr>
            <a:endParaRPr sz="900" b="0" i="0" u="sng" strike="noStrike" cap="none" dirty="0">
              <a:solidFill>
                <a:srgbClr val="92D05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92D05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92D050"/>
              </a:solidFill>
              <a:latin typeface="Arial"/>
              <a:ea typeface="Arial"/>
              <a:cs typeface="Arial"/>
              <a:sym typeface="Arial"/>
            </a:endParaRPr>
          </a:p>
        </p:txBody>
      </p:sp>
      <p:sp>
        <p:nvSpPr>
          <p:cNvPr id="133" name="Google Shape;133;p7"/>
          <p:cNvSpPr txBox="1"/>
          <p:nvPr/>
        </p:nvSpPr>
        <p:spPr>
          <a:xfrm>
            <a:off x="8334103" y="1762928"/>
            <a:ext cx="3705494" cy="5012280"/>
          </a:xfrm>
          <a:prstGeom prst="rect">
            <a:avLst/>
          </a:prstGeom>
          <a:noFill/>
          <a:ln w="9525" cap="flat" cmpd="sng">
            <a:solidFill>
              <a:srgbClr val="9900CC"/>
            </a:solidFill>
            <a:prstDash val="solid"/>
            <a:round/>
            <a:headEnd type="none" w="sm" len="sm"/>
            <a:tailEnd type="none" w="sm" len="sm"/>
          </a:ln>
        </p:spPr>
        <p:txBody>
          <a:bodyPr spcFirstLastPara="1" wrap="square" lIns="81775" tIns="40875" rIns="81775" bIns="4087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sng" strike="noStrike" cap="none" dirty="0">
                <a:solidFill>
                  <a:srgbClr val="9900CC"/>
                </a:solidFill>
                <a:latin typeface="Arial"/>
                <a:ea typeface="Arial"/>
                <a:cs typeface="Arial"/>
                <a:sym typeface="Arial"/>
              </a:rPr>
              <a:t>Maths – </a:t>
            </a:r>
            <a:r>
              <a:rPr lang="en-GB" sz="1200" dirty="0">
                <a:solidFill>
                  <a:srgbClr val="0070C0"/>
                </a:solidFill>
                <a:hlinkClick r:id="rId3">
                  <a:extLst>
                    <a:ext uri="{A12FA001-AC4F-418D-AE19-62706E023703}">
                      <ahyp:hlinkClr xmlns:ahyp="http://schemas.microsoft.com/office/drawing/2018/hyperlinkcolor" val="tx"/>
                    </a:ext>
                  </a:extLst>
                </a:hlinkClick>
              </a:rPr>
              <a:t>Statistics</a:t>
            </a:r>
            <a:endParaRPr lang="en-GB" sz="1200" dirty="0">
              <a:solidFill>
                <a:srgbClr val="0070C0"/>
              </a:solidFill>
            </a:endParaRPr>
          </a:p>
          <a:p>
            <a:pPr marL="0" marR="0" lvl="0" indent="0" algn="ctr" rtl="0">
              <a:lnSpc>
                <a:spcPct val="100000"/>
              </a:lnSpc>
              <a:spcBef>
                <a:spcPts val="0"/>
              </a:spcBef>
              <a:spcAft>
                <a:spcPts val="0"/>
              </a:spcAft>
              <a:buClr>
                <a:srgbClr val="000000"/>
              </a:buClr>
              <a:buSzPts val="1200"/>
              <a:buFont typeface="Arial"/>
              <a:buNone/>
            </a:pPr>
            <a:endParaRPr sz="800" dirty="0"/>
          </a:p>
          <a:p>
            <a:pPr marL="0" marR="0" lvl="0" indent="0" algn="ctr" rtl="0">
              <a:lnSpc>
                <a:spcPct val="100000"/>
              </a:lnSpc>
              <a:spcBef>
                <a:spcPts val="0"/>
              </a:spcBef>
              <a:spcAft>
                <a:spcPts val="0"/>
              </a:spcAft>
              <a:buClr>
                <a:srgbClr val="000000"/>
              </a:buClr>
              <a:buSzPts val="1200"/>
              <a:buFont typeface="Arial"/>
              <a:buNone/>
            </a:pPr>
            <a:r>
              <a:rPr lang="en-GB" sz="1200" dirty="0">
                <a:solidFill>
                  <a:srgbClr val="9900CC"/>
                </a:solidFill>
              </a:rPr>
              <a:t>Data handling at primary school means gathering and recording information and then presenting it in a way that is meaningful to others.  In Year 2, children are shown </a:t>
            </a:r>
            <a:r>
              <a:rPr lang="en-GB" sz="1200" dirty="0">
                <a:solidFill>
                  <a:srgbClr val="0070C0"/>
                </a:solidFill>
                <a:hlinkClick r:id="rId4">
                  <a:extLst>
                    <a:ext uri="{A12FA001-AC4F-418D-AE19-62706E023703}">
                      <ahyp:hlinkClr xmlns:ahyp="http://schemas.microsoft.com/office/drawing/2018/hyperlinkcolor" val="tx"/>
                    </a:ext>
                  </a:extLst>
                </a:hlinkClick>
              </a:rPr>
              <a:t>pictograms</a:t>
            </a:r>
            <a:r>
              <a:rPr lang="en-GB" sz="1200" dirty="0">
                <a:solidFill>
                  <a:srgbClr val="9900CC"/>
                </a:solidFill>
              </a:rPr>
              <a:t>, </a:t>
            </a:r>
            <a:r>
              <a:rPr lang="en-GB" sz="1200" dirty="0">
                <a:solidFill>
                  <a:srgbClr val="0070C0"/>
                </a:solidFill>
                <a:hlinkClick r:id="rId5">
                  <a:extLst>
                    <a:ext uri="{A12FA001-AC4F-418D-AE19-62706E023703}">
                      <ahyp:hlinkClr xmlns:ahyp="http://schemas.microsoft.com/office/drawing/2018/hyperlinkcolor" val="tx"/>
                    </a:ext>
                  </a:extLst>
                </a:hlinkClick>
              </a:rPr>
              <a:t>tally charts</a:t>
            </a:r>
            <a:r>
              <a:rPr lang="en-GB" sz="1200" dirty="0">
                <a:solidFill>
                  <a:srgbClr val="9900CC"/>
                </a:solidFill>
              </a:rPr>
              <a:t>, </a:t>
            </a:r>
            <a:r>
              <a:rPr lang="en-GB" sz="1200" dirty="0">
                <a:solidFill>
                  <a:srgbClr val="0070C0"/>
                </a:solidFill>
                <a:hlinkClick r:id="rId6">
                  <a:extLst>
                    <a:ext uri="{A12FA001-AC4F-418D-AE19-62706E023703}">
                      <ahyp:hlinkClr xmlns:ahyp="http://schemas.microsoft.com/office/drawing/2018/hyperlinkcolor" val="tx"/>
                    </a:ext>
                  </a:extLst>
                </a:hlinkClick>
              </a:rPr>
              <a:t>block diagrams</a:t>
            </a:r>
            <a:r>
              <a:rPr lang="en-GB" sz="1200" dirty="0">
                <a:solidFill>
                  <a:srgbClr val="0070C0"/>
                </a:solidFill>
              </a:rPr>
              <a:t> </a:t>
            </a:r>
            <a:r>
              <a:rPr lang="en-GB" sz="1200" dirty="0">
                <a:solidFill>
                  <a:srgbClr val="9900CC"/>
                </a:solidFill>
              </a:rPr>
              <a:t>and tables.</a:t>
            </a:r>
          </a:p>
          <a:p>
            <a:pPr marL="0" marR="0" lvl="0" indent="0" algn="ctr" rtl="0">
              <a:lnSpc>
                <a:spcPct val="100000"/>
              </a:lnSpc>
              <a:spcBef>
                <a:spcPts val="0"/>
              </a:spcBef>
              <a:spcAft>
                <a:spcPts val="0"/>
              </a:spcAft>
              <a:buClr>
                <a:srgbClr val="000000"/>
              </a:buClr>
              <a:buSzPts val="1200"/>
              <a:buFont typeface="Arial"/>
              <a:buNone/>
            </a:pPr>
            <a:endParaRPr sz="600" dirty="0">
              <a:solidFill>
                <a:srgbClr val="9900CC"/>
              </a:solidFill>
            </a:endParaRPr>
          </a:p>
          <a:p>
            <a:pPr marL="0" marR="0" lvl="0" indent="0" algn="l" rtl="0">
              <a:lnSpc>
                <a:spcPct val="100000"/>
              </a:lnSpc>
              <a:spcBef>
                <a:spcPts val="0"/>
              </a:spcBef>
              <a:spcAft>
                <a:spcPts val="0"/>
              </a:spcAft>
              <a:buNone/>
            </a:pPr>
            <a:r>
              <a:rPr lang="en-GB" sz="1200" b="0" i="0" u="none" strike="noStrike" cap="none" dirty="0">
                <a:solidFill>
                  <a:srgbClr val="9900CC"/>
                </a:solidFill>
                <a:latin typeface="Arial"/>
                <a:ea typeface="Arial"/>
                <a:cs typeface="Arial"/>
                <a:sym typeface="Arial"/>
              </a:rPr>
              <a:t>Lesson 1: </a:t>
            </a:r>
            <a:r>
              <a:rPr lang="en-GB" sz="1200" dirty="0">
                <a:solidFill>
                  <a:srgbClr val="9900CC"/>
                </a:solidFill>
              </a:rPr>
              <a:t>Draw Pictograms</a:t>
            </a:r>
            <a:endParaRPr sz="1200" dirty="0">
              <a:solidFill>
                <a:srgbClr val="9900CC"/>
              </a:solidFil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9900CC"/>
                </a:solidFill>
                <a:latin typeface="Arial"/>
                <a:ea typeface="Arial"/>
                <a:cs typeface="Arial"/>
                <a:sym typeface="Arial"/>
                <a:hlinkClick r:id="rId7"/>
              </a:rPr>
              <a:t>https://vimeo.com/504480875</a:t>
            </a:r>
            <a:endParaRPr lang="en-GB" sz="1200" b="0" i="0" u="none" strike="noStrike" cap="none" dirty="0">
              <a:solidFill>
                <a:srgbClr val="9900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000" dirty="0">
                <a:solidFill>
                  <a:srgbClr val="9900CC"/>
                </a:solidFill>
              </a:rPr>
              <a:t>Have a go at the questions throughout the video. You can draw the charts if you want to record your work for this lesson.</a:t>
            </a:r>
          </a:p>
          <a:p>
            <a:pPr marL="0" marR="0" lvl="0" indent="0" algn="l" rtl="0">
              <a:lnSpc>
                <a:spcPct val="100000"/>
              </a:lnSpc>
              <a:spcBef>
                <a:spcPts val="0"/>
              </a:spcBef>
              <a:spcAft>
                <a:spcPts val="0"/>
              </a:spcAft>
              <a:buClr>
                <a:srgbClr val="000000"/>
              </a:buClr>
              <a:buSzPts val="1200"/>
              <a:buFont typeface="Arial"/>
              <a:buNone/>
            </a:pPr>
            <a:endParaRPr sz="600" b="0" i="0" u="none" strike="noStrike" cap="none" dirty="0">
              <a:solidFill>
                <a:srgbClr val="9900CC"/>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dirty="0">
                <a:solidFill>
                  <a:srgbClr val="9900CC"/>
                </a:solidFill>
                <a:latin typeface="Arial"/>
                <a:ea typeface="Arial"/>
                <a:cs typeface="Arial"/>
                <a:sym typeface="Arial"/>
              </a:rPr>
              <a:t>Lesson 2: Draw Pictograms</a:t>
            </a:r>
          </a:p>
          <a:p>
            <a:pPr marL="0" marR="0" lvl="0" indent="0" algn="l" rtl="0">
              <a:lnSpc>
                <a:spcPct val="100000"/>
              </a:lnSpc>
              <a:spcBef>
                <a:spcPts val="0"/>
              </a:spcBef>
              <a:spcAft>
                <a:spcPts val="0"/>
              </a:spcAft>
              <a:buNone/>
            </a:pPr>
            <a:r>
              <a:rPr lang="en-GB" sz="1200" dirty="0">
                <a:hlinkClick r:id="rId8"/>
              </a:rPr>
              <a:t>https://vimeo.com/504483835</a:t>
            </a:r>
            <a:endParaRPr lang="en-GB" sz="1200" dirty="0"/>
          </a:p>
          <a:p>
            <a:pPr marL="0" marR="0" lvl="0" indent="0" algn="l" rtl="0">
              <a:lnSpc>
                <a:spcPct val="100000"/>
              </a:lnSpc>
              <a:spcBef>
                <a:spcPts val="0"/>
              </a:spcBef>
              <a:spcAft>
                <a:spcPts val="0"/>
              </a:spcAft>
              <a:buNone/>
            </a:pPr>
            <a:r>
              <a:rPr lang="en-GB" sz="1000" dirty="0">
                <a:solidFill>
                  <a:srgbClr val="9900CC"/>
                </a:solidFill>
              </a:rPr>
              <a:t>The video mentions “question 3 on the worksheet”. Ignore this and complete the activity titled “Lesson 2” in this ppt.</a:t>
            </a:r>
          </a:p>
          <a:p>
            <a:pPr marL="0" marR="0" lvl="0" indent="0" algn="l" rtl="0">
              <a:lnSpc>
                <a:spcPct val="100000"/>
              </a:lnSpc>
              <a:spcBef>
                <a:spcPts val="0"/>
              </a:spcBef>
              <a:spcAft>
                <a:spcPts val="0"/>
              </a:spcAft>
              <a:buNone/>
            </a:pPr>
            <a:endParaRPr sz="600" b="0" i="0" u="none" strike="noStrike" cap="none" dirty="0">
              <a:solidFill>
                <a:srgbClr val="9900CC"/>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dirty="0">
                <a:solidFill>
                  <a:srgbClr val="9900CC"/>
                </a:solidFill>
                <a:latin typeface="Arial"/>
                <a:ea typeface="Arial"/>
                <a:cs typeface="Arial"/>
                <a:sym typeface="Arial"/>
              </a:rPr>
              <a:t>Lesson 3: Interpret Pictograms</a:t>
            </a:r>
            <a:endParaRPr sz="1200" b="0" i="0" u="none" strike="noStrike" cap="none" dirty="0">
              <a:solidFill>
                <a:srgbClr val="9900CC"/>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dirty="0">
                <a:solidFill>
                  <a:srgbClr val="9900CC"/>
                </a:solidFill>
                <a:latin typeface="Arial"/>
                <a:ea typeface="Arial"/>
                <a:cs typeface="Arial"/>
                <a:sym typeface="Arial"/>
                <a:hlinkClick r:id="rId9"/>
              </a:rPr>
              <a:t>https://vimeo.com/504484570</a:t>
            </a:r>
            <a:endParaRPr lang="en-GB" sz="1200" b="0" i="0" u="none" strike="noStrike" cap="none" dirty="0">
              <a:solidFill>
                <a:srgbClr val="9900CC"/>
              </a:solidFill>
              <a:latin typeface="Arial"/>
              <a:ea typeface="Arial"/>
              <a:cs typeface="Arial"/>
              <a:sym typeface="Arial"/>
            </a:endParaRPr>
          </a:p>
          <a:p>
            <a:r>
              <a:rPr lang="en-GB" sz="1000" dirty="0">
                <a:solidFill>
                  <a:srgbClr val="9900CC"/>
                </a:solidFill>
              </a:rPr>
              <a:t>The video mentions “a worksheet”. Ignore this and complete the activity titled “Lesson 3” in this ppt OR visit </a:t>
            </a:r>
            <a:r>
              <a:rPr lang="en-GB" sz="1000" dirty="0">
                <a:solidFill>
                  <a:srgbClr val="9900CC"/>
                </a:solidFill>
                <a:hlinkClick r:id="rId10">
                  <a:extLst>
                    <a:ext uri="{A12FA001-AC4F-418D-AE19-62706E023703}">
                      <ahyp:hlinkClr xmlns:ahyp="http://schemas.microsoft.com/office/drawing/2018/hyperlinkcolor" val="tx"/>
                    </a:ext>
                  </a:extLst>
                </a:hlinkClick>
              </a:rPr>
              <a:t>www.educationcity.com</a:t>
            </a:r>
            <a:r>
              <a:rPr lang="en-GB" sz="1000" dirty="0">
                <a:solidFill>
                  <a:srgbClr val="9900CC"/>
                </a:solidFill>
              </a:rPr>
              <a:t> to complete the task Summer Fair online.</a:t>
            </a:r>
          </a:p>
          <a:p>
            <a:pPr marL="0" marR="0" lvl="0" indent="0" algn="l" rtl="0">
              <a:lnSpc>
                <a:spcPct val="100000"/>
              </a:lnSpc>
              <a:spcBef>
                <a:spcPts val="0"/>
              </a:spcBef>
              <a:spcAft>
                <a:spcPts val="0"/>
              </a:spcAft>
              <a:buNone/>
            </a:pPr>
            <a:endParaRPr lang="en-GB" sz="600" b="0" i="0" u="none" strike="noStrike" cap="none" dirty="0">
              <a:solidFill>
                <a:srgbClr val="9900CC"/>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dirty="0">
                <a:solidFill>
                  <a:srgbClr val="9900CC"/>
                </a:solidFill>
                <a:latin typeface="Arial"/>
                <a:ea typeface="Arial"/>
                <a:cs typeface="Arial"/>
                <a:sym typeface="Arial"/>
              </a:rPr>
              <a:t>Lesson 4: Block diagrams</a:t>
            </a:r>
          </a:p>
          <a:p>
            <a:pPr marL="0" marR="0" lvl="0" indent="0" algn="l" rtl="0">
              <a:lnSpc>
                <a:spcPct val="100000"/>
              </a:lnSpc>
              <a:spcBef>
                <a:spcPts val="0"/>
              </a:spcBef>
              <a:spcAft>
                <a:spcPts val="0"/>
              </a:spcAft>
              <a:buNone/>
            </a:pPr>
            <a:r>
              <a:rPr lang="en-GB" sz="1200" dirty="0">
                <a:hlinkClick r:id="rId11"/>
              </a:rPr>
              <a:t>https://vimeo.com/504485413</a:t>
            </a:r>
            <a:endParaRPr lang="en-GB" sz="1200" dirty="0">
              <a:solidFill>
                <a:srgbClr val="9900CC"/>
              </a:solidFill>
            </a:endParaRPr>
          </a:p>
          <a:p>
            <a:pPr>
              <a:buSzPts val="1200"/>
            </a:pPr>
            <a:r>
              <a:rPr lang="en-GB" sz="1000" dirty="0">
                <a:solidFill>
                  <a:srgbClr val="9900CC"/>
                </a:solidFill>
              </a:rPr>
              <a:t>The video mentions “question 3 on the worksheet”. Ignore this and complete the activity titled “Lesson 2” in this ppt OR visit </a:t>
            </a:r>
            <a:r>
              <a:rPr lang="en-GB" sz="1000" dirty="0">
                <a:solidFill>
                  <a:srgbClr val="9900CC"/>
                </a:solidFill>
                <a:hlinkClick r:id="rId10">
                  <a:extLst>
                    <a:ext uri="{A12FA001-AC4F-418D-AE19-62706E023703}">
                      <ahyp:hlinkClr xmlns:ahyp="http://schemas.microsoft.com/office/drawing/2018/hyperlinkcolor" val="tx"/>
                    </a:ext>
                  </a:extLst>
                </a:hlinkClick>
              </a:rPr>
              <a:t>www.educationcity.com</a:t>
            </a:r>
            <a:r>
              <a:rPr lang="en-GB" sz="1000" dirty="0">
                <a:solidFill>
                  <a:srgbClr val="9900CC"/>
                </a:solidFill>
              </a:rPr>
              <a:t> to complete the task Carnival Capers online.</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9900CC"/>
              </a:solidFill>
              <a:latin typeface="Arial"/>
              <a:ea typeface="Arial"/>
              <a:cs typeface="Arial"/>
              <a:sym typeface="Arial"/>
            </a:endParaRPr>
          </a:p>
        </p:txBody>
      </p:sp>
      <p:sp>
        <p:nvSpPr>
          <p:cNvPr id="134" name="Google Shape;134;p7"/>
          <p:cNvSpPr txBox="1"/>
          <p:nvPr/>
        </p:nvSpPr>
        <p:spPr>
          <a:xfrm>
            <a:off x="117851" y="2110212"/>
            <a:ext cx="3511964" cy="2381392"/>
          </a:xfrm>
          <a:prstGeom prst="rect">
            <a:avLst/>
          </a:prstGeom>
          <a:noFill/>
          <a:ln w="9525" cap="flat" cmpd="sng">
            <a:solidFill>
              <a:srgbClr val="00B0F0"/>
            </a:solidFill>
            <a:prstDash val="solid"/>
            <a:round/>
            <a:headEnd type="none" w="sm" len="sm"/>
            <a:tailEnd type="none" w="sm" len="sm"/>
          </a:ln>
        </p:spPr>
        <p:txBody>
          <a:bodyPr spcFirstLastPara="1" wrap="square" lIns="81775" tIns="40875" rIns="81775" bIns="408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200" b="0" i="0" u="sng" strike="noStrike" cap="none" dirty="0">
                <a:solidFill>
                  <a:srgbClr val="00B0F0"/>
                </a:solidFill>
                <a:latin typeface="Arial"/>
                <a:ea typeface="Arial"/>
                <a:cs typeface="Arial"/>
                <a:sym typeface="Arial"/>
              </a:rPr>
              <a:t>Task 2 – Reading </a:t>
            </a:r>
            <a:r>
              <a:rPr lang="en-GB" sz="1200" u="sng" dirty="0">
                <a:solidFill>
                  <a:srgbClr val="00B0F0"/>
                </a:solidFill>
              </a:rPr>
              <a:t>for </a:t>
            </a:r>
            <a:r>
              <a:rPr lang="en-GB" sz="1200" b="0" i="0" u="sng" strike="noStrike" cap="none" dirty="0">
                <a:solidFill>
                  <a:srgbClr val="00B0F0"/>
                </a:solidFill>
                <a:latin typeface="Arial"/>
                <a:ea typeface="Arial"/>
                <a:cs typeface="Arial"/>
                <a:sym typeface="Arial"/>
              </a:rPr>
              <a:t>Performance</a:t>
            </a:r>
          </a:p>
          <a:p>
            <a:pPr marL="0" marR="0" lvl="0" indent="0" algn="ctr" rtl="0">
              <a:lnSpc>
                <a:spcPct val="100000"/>
              </a:lnSpc>
              <a:spcBef>
                <a:spcPts val="0"/>
              </a:spcBef>
              <a:spcAft>
                <a:spcPts val="0"/>
              </a:spcAft>
              <a:buClr>
                <a:srgbClr val="000000"/>
              </a:buClr>
              <a:buSzPts val="1400"/>
              <a:buFont typeface="Arial"/>
              <a:buNone/>
            </a:pPr>
            <a:endParaRPr lang="en-GB" sz="1200" u="sng" dirty="0">
              <a:solidFill>
                <a:srgbClr val="00B0F0"/>
              </a:solidFill>
            </a:endParaRPr>
          </a:p>
          <a:p>
            <a:pPr marL="0" marR="0" lvl="0" indent="0" algn="ctr" rtl="0">
              <a:lnSpc>
                <a:spcPct val="100000"/>
              </a:lnSpc>
              <a:spcBef>
                <a:spcPts val="0"/>
              </a:spcBef>
              <a:spcAft>
                <a:spcPts val="0"/>
              </a:spcAft>
              <a:buClr>
                <a:srgbClr val="000000"/>
              </a:buClr>
              <a:buSzPts val="1400"/>
              <a:buFont typeface="Arial"/>
              <a:buNone/>
            </a:pPr>
            <a:r>
              <a:rPr lang="en-GB" sz="1200" dirty="0">
                <a:solidFill>
                  <a:srgbClr val="00B0F0"/>
                </a:solidFill>
              </a:rPr>
              <a:t>Learn off by heart one of the verses from the poem My Pet Banana by Kenn Nesbitt.</a:t>
            </a:r>
          </a:p>
          <a:p>
            <a:pPr marL="0" marR="0" lvl="0" indent="0" algn="ctr" rtl="0">
              <a:lnSpc>
                <a:spcPct val="100000"/>
              </a:lnSpc>
              <a:spcBef>
                <a:spcPts val="0"/>
              </a:spcBef>
              <a:spcAft>
                <a:spcPts val="0"/>
              </a:spcAft>
              <a:buClr>
                <a:srgbClr val="000000"/>
              </a:buClr>
              <a:buSzPts val="1400"/>
              <a:buFont typeface="Arial"/>
              <a:buNone/>
            </a:pPr>
            <a:r>
              <a:rPr lang="en-GB" sz="1200" dirty="0">
                <a:solidFill>
                  <a:srgbClr val="00B0F0"/>
                </a:solidFill>
              </a:rPr>
              <a:t>In class we are going to use actions to help our memories – just like when we are singing.</a:t>
            </a:r>
          </a:p>
          <a:p>
            <a:pPr marL="0" marR="0" lvl="0" indent="0" algn="ctr" rtl="0">
              <a:lnSpc>
                <a:spcPct val="100000"/>
              </a:lnSpc>
              <a:spcBef>
                <a:spcPts val="0"/>
              </a:spcBef>
              <a:spcAft>
                <a:spcPts val="0"/>
              </a:spcAft>
              <a:buClr>
                <a:srgbClr val="000000"/>
              </a:buClr>
              <a:buSzPts val="1400"/>
              <a:buFont typeface="Arial"/>
              <a:buNone/>
            </a:pPr>
            <a:r>
              <a:rPr lang="en-GB" sz="1200" dirty="0">
                <a:solidFill>
                  <a:srgbClr val="00B0F0"/>
                </a:solidFill>
              </a:rPr>
              <a:t>Record yourself reading it aloud – pay attention to the rhyming pattern. Include the actions you choose so we can see which ones are similar to ours in class. There’s no “right answer” to this one, just use actions that help your brain to remember…</a:t>
            </a:r>
          </a:p>
          <a:p>
            <a:pPr marL="0" marR="0" lvl="0" indent="0" algn="ctr" rtl="0">
              <a:lnSpc>
                <a:spcPct val="100000"/>
              </a:lnSpc>
              <a:spcBef>
                <a:spcPts val="0"/>
              </a:spcBef>
              <a:spcAft>
                <a:spcPts val="0"/>
              </a:spcAft>
              <a:buClr>
                <a:srgbClr val="000000"/>
              </a:buClr>
              <a:buSzPts val="1400"/>
              <a:buFont typeface="Arial"/>
              <a:buNone/>
            </a:pPr>
            <a:endParaRPr lang="en-GB" sz="1200" b="0" i="0" strike="noStrike" cap="none" dirty="0">
              <a:solidFill>
                <a:srgbClr val="00B0F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lang="en-GB" sz="1200" u="sng" dirty="0">
              <a:solidFill>
                <a:srgbClr val="00B0F0"/>
              </a:solidFill>
            </a:endParaRPr>
          </a:p>
          <a:p>
            <a:pPr marL="0" marR="0" lvl="0" indent="0" algn="ctr" rtl="0">
              <a:lnSpc>
                <a:spcPct val="100000"/>
              </a:lnSpc>
              <a:spcBef>
                <a:spcPts val="0"/>
              </a:spcBef>
              <a:spcAft>
                <a:spcPts val="0"/>
              </a:spcAft>
              <a:buClr>
                <a:srgbClr val="000000"/>
              </a:buClr>
              <a:buSzPts val="1400"/>
              <a:buFont typeface="Arial"/>
              <a:buNone/>
            </a:pPr>
            <a:endParaRPr sz="600" b="0" i="0" u="sng" strike="noStrike" cap="none" dirty="0">
              <a:solidFill>
                <a:srgbClr val="00B0F0"/>
              </a:solidFill>
              <a:latin typeface="Arial"/>
              <a:ea typeface="Arial"/>
              <a:cs typeface="Arial"/>
              <a:sym typeface="Arial"/>
            </a:endParaRPr>
          </a:p>
        </p:txBody>
      </p:sp>
      <p:sp>
        <p:nvSpPr>
          <p:cNvPr id="135" name="Google Shape;135;p7"/>
          <p:cNvSpPr txBox="1"/>
          <p:nvPr/>
        </p:nvSpPr>
        <p:spPr>
          <a:xfrm>
            <a:off x="117851" y="4567057"/>
            <a:ext cx="3511959" cy="2208151"/>
          </a:xfrm>
          <a:prstGeom prst="rect">
            <a:avLst/>
          </a:prstGeom>
          <a:noFill/>
          <a:ln w="9525" cap="flat" cmpd="sng">
            <a:solidFill>
              <a:srgbClr val="7030A0"/>
            </a:solidFill>
            <a:prstDash val="solid"/>
            <a:round/>
            <a:headEnd type="none" w="sm" len="sm"/>
            <a:tailEnd type="none" w="sm" len="sm"/>
          </a:ln>
        </p:spPr>
        <p:txBody>
          <a:bodyPr spcFirstLastPara="1" wrap="square" lIns="81775" tIns="40875" rIns="81775" bIns="408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200" b="0" i="0" u="sng" strike="noStrike" cap="none" dirty="0">
                <a:solidFill>
                  <a:srgbClr val="E06666"/>
                </a:solidFill>
                <a:latin typeface="Arial"/>
                <a:ea typeface="Arial"/>
                <a:cs typeface="Arial"/>
                <a:sym typeface="Arial"/>
              </a:rPr>
              <a:t>Task 3 – Listening Skills</a:t>
            </a:r>
          </a:p>
          <a:p>
            <a:pPr marL="0" marR="0" lvl="0" indent="0" algn="ctr" rtl="0">
              <a:lnSpc>
                <a:spcPct val="100000"/>
              </a:lnSpc>
              <a:spcBef>
                <a:spcPts val="0"/>
              </a:spcBef>
              <a:spcAft>
                <a:spcPts val="0"/>
              </a:spcAft>
              <a:buClr>
                <a:srgbClr val="000000"/>
              </a:buClr>
              <a:buSzPts val="1400"/>
              <a:buFont typeface="Arial"/>
              <a:buNone/>
            </a:pPr>
            <a:r>
              <a:rPr lang="en-GB" sz="1200" dirty="0">
                <a:solidFill>
                  <a:srgbClr val="E06666"/>
                </a:solidFill>
              </a:rPr>
              <a:t>Join our group read of this week’s book Juliana’s Bananas on Google Meet</a:t>
            </a:r>
          </a:p>
          <a:p>
            <a:pPr marL="0" marR="0" lvl="0" indent="0" algn="ctr" rtl="0">
              <a:lnSpc>
                <a:spcPct val="100000"/>
              </a:lnSpc>
              <a:spcBef>
                <a:spcPts val="0"/>
              </a:spcBef>
              <a:spcAft>
                <a:spcPts val="0"/>
              </a:spcAft>
              <a:buClr>
                <a:srgbClr val="000000"/>
              </a:buClr>
              <a:buSzPts val="1400"/>
              <a:buFont typeface="Arial"/>
              <a:buNone/>
            </a:pPr>
            <a:r>
              <a:rPr lang="en-GB" sz="1200" b="0" i="0" strike="noStrike" cap="none" dirty="0">
                <a:solidFill>
                  <a:srgbClr val="E06666"/>
                </a:solidFill>
                <a:latin typeface="Arial"/>
                <a:ea typeface="Arial"/>
                <a:cs typeface="Arial"/>
                <a:sym typeface="Arial"/>
                <a:hlinkClick r:id="rId12"/>
              </a:rPr>
              <a:t>https://meet.google.com/dic-xpan-maj</a:t>
            </a:r>
            <a:endParaRPr lang="en-GB" sz="1200" b="0" i="0" strike="noStrike" cap="none" dirty="0">
              <a:solidFill>
                <a:srgbClr val="E0666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200" dirty="0">
                <a:solidFill>
                  <a:srgbClr val="E06666"/>
                </a:solidFill>
              </a:rPr>
              <a:t>It’s my first ever Class room Google Meet so fingers crossed it goes smoothly…</a:t>
            </a:r>
          </a:p>
          <a:p>
            <a:pPr marL="0" marR="0" lvl="0" indent="0" algn="ctr" rtl="0">
              <a:lnSpc>
                <a:spcPct val="100000"/>
              </a:lnSpc>
              <a:spcBef>
                <a:spcPts val="0"/>
              </a:spcBef>
              <a:spcAft>
                <a:spcPts val="0"/>
              </a:spcAft>
              <a:buClr>
                <a:srgbClr val="000000"/>
              </a:buClr>
              <a:buSzPts val="1400"/>
              <a:buFont typeface="Arial"/>
              <a:buNone/>
            </a:pPr>
            <a:endParaRPr lang="en-GB" sz="1200" b="0" i="0" strike="noStrike" cap="none" dirty="0">
              <a:solidFill>
                <a:srgbClr val="E0666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lang="en-GB" sz="1200" dirty="0">
              <a:solidFill>
                <a:srgbClr val="E06666"/>
              </a:solidFill>
            </a:endParaRPr>
          </a:p>
          <a:p>
            <a:pPr marL="0" marR="0" lvl="0" indent="0" algn="ctr" rtl="0">
              <a:lnSpc>
                <a:spcPct val="100000"/>
              </a:lnSpc>
              <a:spcBef>
                <a:spcPts val="0"/>
              </a:spcBef>
              <a:spcAft>
                <a:spcPts val="0"/>
              </a:spcAft>
              <a:buClr>
                <a:srgbClr val="000000"/>
              </a:buClr>
              <a:buSzPts val="1400"/>
              <a:buFont typeface="Arial"/>
              <a:buNone/>
            </a:pPr>
            <a:endParaRPr lang="en-GB" sz="1200" b="0" i="0" strike="noStrike" cap="none" dirty="0">
              <a:solidFill>
                <a:srgbClr val="E0666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lang="en-GB" sz="1200" dirty="0">
              <a:solidFill>
                <a:srgbClr val="E06666"/>
              </a:solidFill>
            </a:endParaRPr>
          </a:p>
          <a:p>
            <a:pPr marL="0" marR="0" lvl="0" indent="0" algn="ctr" rtl="0">
              <a:lnSpc>
                <a:spcPct val="100000"/>
              </a:lnSpc>
              <a:spcBef>
                <a:spcPts val="0"/>
              </a:spcBef>
              <a:spcAft>
                <a:spcPts val="0"/>
              </a:spcAft>
              <a:buClr>
                <a:srgbClr val="000000"/>
              </a:buClr>
              <a:buSzPts val="1400"/>
              <a:buFont typeface="Arial"/>
              <a:buNone/>
            </a:pPr>
            <a:endParaRPr lang="en-GB" sz="1200" b="0" i="0" strike="noStrike" cap="none" dirty="0">
              <a:solidFill>
                <a:srgbClr val="E0666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lang="en-GB" sz="1200" b="0" i="0" strike="noStrike" cap="none" dirty="0">
              <a:solidFill>
                <a:srgbClr val="E0666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200" b="0" i="0" strike="noStrike" cap="none" dirty="0">
              <a:solidFill>
                <a:srgbClr val="00B0F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600" b="0" i="0" u="sng" strike="noStrike" cap="none" dirty="0">
              <a:solidFill>
                <a:srgbClr val="00B0F0"/>
              </a:solidFill>
              <a:latin typeface="Arial"/>
              <a:ea typeface="Arial"/>
              <a:cs typeface="Arial"/>
              <a:sym typeface="Arial"/>
            </a:endParaRPr>
          </a:p>
        </p:txBody>
      </p:sp>
      <p:sp>
        <p:nvSpPr>
          <p:cNvPr id="136" name="Google Shape;136;p7"/>
          <p:cNvSpPr txBox="1"/>
          <p:nvPr/>
        </p:nvSpPr>
        <p:spPr>
          <a:xfrm>
            <a:off x="3844721" y="5994291"/>
            <a:ext cx="3511959" cy="823839"/>
          </a:xfrm>
          <a:prstGeom prst="rect">
            <a:avLst/>
          </a:prstGeom>
          <a:solidFill>
            <a:schemeClr val="lt1"/>
          </a:solidFill>
          <a:ln w="9525" cap="flat" cmpd="sng">
            <a:solidFill>
              <a:schemeClr val="accent2"/>
            </a:solidFill>
            <a:prstDash val="solid"/>
            <a:round/>
            <a:headEnd type="none" w="sm" len="sm"/>
            <a:tailEnd type="none" w="sm" len="sm"/>
          </a:ln>
        </p:spPr>
        <p:txBody>
          <a:bodyPr spcFirstLastPara="1" wrap="square" lIns="81775" tIns="40875" rIns="81775" bIns="408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200" b="0" i="0" u="sng" strike="noStrike" cap="none" dirty="0">
                <a:solidFill>
                  <a:schemeClr val="accent2"/>
                </a:solidFill>
                <a:latin typeface="Arial"/>
                <a:ea typeface="Arial"/>
                <a:cs typeface="Arial"/>
                <a:sym typeface="Arial"/>
              </a:rPr>
              <a:t>Keeping in Touch</a:t>
            </a:r>
            <a:endParaRPr sz="12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GB" sz="1200" b="0" i="0" u="none" strike="noStrike" cap="none" dirty="0">
                <a:solidFill>
                  <a:schemeClr val="accent2"/>
                </a:solidFill>
                <a:latin typeface="Arial"/>
                <a:ea typeface="Arial"/>
                <a:cs typeface="Arial"/>
                <a:sym typeface="Arial"/>
              </a:rPr>
              <a:t>Join in with </a:t>
            </a:r>
            <a:r>
              <a:rPr lang="en-GB" sz="1200" dirty="0">
                <a:solidFill>
                  <a:schemeClr val="accent2"/>
                </a:solidFill>
              </a:rPr>
              <a:t>Draw with Rob on Friday pm</a:t>
            </a:r>
            <a:endParaRPr sz="1200" dirty="0">
              <a:solidFill>
                <a:schemeClr val="accent2"/>
              </a:solidFill>
            </a:endParaRPr>
          </a:p>
          <a:p>
            <a:pPr algn="ctr"/>
            <a:r>
              <a:rPr lang="en-GB" sz="1200" dirty="0">
                <a:solidFill>
                  <a:schemeClr val="accent2"/>
                </a:solidFill>
              </a:rPr>
              <a:t>Look for #12 Monkey </a:t>
            </a:r>
            <a:r>
              <a:rPr lang="en-GB" sz="1200" b="0" i="0" u="none" strike="noStrike" cap="none" dirty="0">
                <a:solidFill>
                  <a:schemeClr val="accent2"/>
                </a:solidFill>
                <a:latin typeface="Arial"/>
                <a:ea typeface="Arial"/>
                <a:cs typeface="Arial"/>
                <a:sym typeface="Arial"/>
              </a:rPr>
              <a:t>online.</a:t>
            </a:r>
            <a:endParaRPr sz="1200" b="0" i="0" u="none" strike="noStrike" cap="none" dirty="0">
              <a:solidFill>
                <a:schemeClr val="accent2"/>
              </a:solidFill>
              <a:latin typeface="Arial"/>
              <a:ea typeface="Arial"/>
              <a:cs typeface="Arial"/>
              <a:sym typeface="Arial"/>
            </a:endParaRPr>
          </a:p>
          <a:p>
            <a:pPr marL="0" marR="0" lvl="0" indent="0" algn="ctr" rtl="0">
              <a:lnSpc>
                <a:spcPct val="200000"/>
              </a:lnSpc>
              <a:spcBef>
                <a:spcPts val="0"/>
              </a:spcBef>
              <a:spcAft>
                <a:spcPts val="0"/>
              </a:spcAft>
              <a:buClr>
                <a:srgbClr val="000000"/>
              </a:buClr>
              <a:buSzPts val="1400"/>
              <a:buFont typeface="Arial"/>
              <a:buNone/>
            </a:pPr>
            <a:r>
              <a:rPr lang="en-GB" sz="900" b="0" i="0" u="sng" strike="noStrike" cap="none" dirty="0">
                <a:solidFill>
                  <a:schemeClr val="hlink"/>
                </a:solidFill>
                <a:latin typeface="Arial"/>
                <a:ea typeface="Arial"/>
                <a:cs typeface="Arial"/>
                <a:sym typeface="Arial"/>
              </a:rPr>
              <a:t>https://www.youtube.com/watch?v=315EoObh3Fw</a:t>
            </a:r>
            <a:endParaRPr sz="1400" b="0" i="0" u="none" strike="noStrike" cap="none" dirty="0">
              <a:solidFill>
                <a:srgbClr val="000000"/>
              </a:solidFill>
              <a:latin typeface="Arial"/>
              <a:ea typeface="Arial"/>
              <a:cs typeface="Arial"/>
              <a:sym typeface="Arial"/>
            </a:endParaRPr>
          </a:p>
        </p:txBody>
      </p:sp>
      <p:sp>
        <p:nvSpPr>
          <p:cNvPr id="138" name="Google Shape;138;p7"/>
          <p:cNvSpPr txBox="1"/>
          <p:nvPr/>
        </p:nvSpPr>
        <p:spPr>
          <a:xfrm>
            <a:off x="133115" y="848906"/>
            <a:ext cx="3503608" cy="1185853"/>
          </a:xfrm>
          <a:prstGeom prst="rect">
            <a:avLst/>
          </a:prstGeom>
          <a:noFill/>
          <a:ln w="9525" cap="flat" cmpd="sng">
            <a:solidFill>
              <a:srgbClr val="FF0000"/>
            </a:solidFill>
            <a:prstDash val="solid"/>
            <a:round/>
            <a:headEnd type="none" w="sm" len="sm"/>
            <a:tailEnd type="none" w="sm" len="sm"/>
          </a:ln>
        </p:spPr>
        <p:txBody>
          <a:bodyPr spcFirstLastPara="1" wrap="square" lIns="81775" tIns="40875" rIns="81775" bIns="408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200" b="0" i="0" u="sng" strike="noStrike" cap="none" dirty="0">
                <a:solidFill>
                  <a:srgbClr val="FF0000"/>
                </a:solidFill>
                <a:latin typeface="Arial"/>
                <a:ea typeface="Arial"/>
                <a:cs typeface="Arial"/>
                <a:sym typeface="Arial"/>
              </a:rPr>
              <a:t>Task 1 – Writing skills</a:t>
            </a:r>
          </a:p>
          <a:p>
            <a:pPr marL="0" marR="0" lvl="0" indent="0" algn="ctr" rtl="0">
              <a:lnSpc>
                <a:spcPct val="100000"/>
              </a:lnSpc>
              <a:spcBef>
                <a:spcPts val="0"/>
              </a:spcBef>
              <a:spcAft>
                <a:spcPts val="0"/>
              </a:spcAft>
              <a:buClr>
                <a:srgbClr val="000000"/>
              </a:buClr>
              <a:buSzPts val="1400"/>
              <a:buFont typeface="Arial"/>
              <a:buNone/>
            </a:pPr>
            <a:r>
              <a:rPr lang="en-GB" sz="1200" dirty="0">
                <a:solidFill>
                  <a:srgbClr val="FF0000"/>
                </a:solidFill>
              </a:rPr>
              <a:t>Capital Chaos!</a:t>
            </a:r>
          </a:p>
          <a:p>
            <a:pPr marL="0" marR="0" lvl="0" indent="0" algn="ctr" rtl="0">
              <a:lnSpc>
                <a:spcPct val="100000"/>
              </a:lnSpc>
              <a:spcBef>
                <a:spcPts val="0"/>
              </a:spcBef>
              <a:spcAft>
                <a:spcPts val="0"/>
              </a:spcAft>
              <a:buClr>
                <a:srgbClr val="000000"/>
              </a:buClr>
              <a:buSzPts val="1400"/>
              <a:buFont typeface="Arial"/>
              <a:buNone/>
            </a:pPr>
            <a:r>
              <a:rPr lang="en-GB" sz="1200" dirty="0">
                <a:solidFill>
                  <a:srgbClr val="FF0000"/>
                </a:solidFill>
              </a:rPr>
              <a:t>Have a look at the slides in this ppt about using capital letters correctly and then have a go at the task sheets or log into Education City and complete the work online.</a:t>
            </a:r>
            <a:endParaRPr dirty="0"/>
          </a:p>
          <a:p>
            <a:pPr marL="0" marR="0" lvl="0" indent="0" algn="ctr" rtl="0">
              <a:lnSpc>
                <a:spcPct val="100000"/>
              </a:lnSpc>
              <a:spcBef>
                <a:spcPts val="0"/>
              </a:spcBef>
              <a:spcAft>
                <a:spcPts val="0"/>
              </a:spcAft>
              <a:buClr>
                <a:srgbClr val="000000"/>
              </a:buClr>
              <a:buSzPts val="1400"/>
              <a:buFont typeface="Arial"/>
              <a:buNone/>
            </a:pPr>
            <a:endParaRPr sz="600" b="0" i="0" u="sng" strike="noStrike" cap="none" dirty="0">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600" b="0" i="0" u="none" strike="noStrike" cap="none" dirty="0">
              <a:solidFill>
                <a:srgbClr val="000000"/>
              </a:solidFill>
              <a:latin typeface="Arial"/>
              <a:ea typeface="Arial"/>
              <a:cs typeface="Arial"/>
              <a:sym typeface="Arial"/>
            </a:endParaRPr>
          </a:p>
        </p:txBody>
      </p:sp>
      <p:sp>
        <p:nvSpPr>
          <p:cNvPr id="139" name="Google Shape;139;p7"/>
          <p:cNvSpPr txBox="1"/>
          <p:nvPr/>
        </p:nvSpPr>
        <p:spPr>
          <a:xfrm>
            <a:off x="3844721" y="4561623"/>
            <a:ext cx="4247889" cy="1360206"/>
          </a:xfrm>
          <a:prstGeom prst="rect">
            <a:avLst/>
          </a:prstGeom>
          <a:noFill/>
          <a:ln w="9525" cap="flat" cmpd="sng">
            <a:solidFill>
              <a:srgbClr val="0070C0"/>
            </a:solidFill>
            <a:prstDash val="solid"/>
            <a:round/>
            <a:headEnd type="none" w="sm" len="sm"/>
            <a:tailEnd type="none" w="sm" len="sm"/>
          </a:ln>
        </p:spPr>
        <p:txBody>
          <a:bodyPr spcFirstLastPara="1" wrap="square" lIns="81775" tIns="40875" rIns="81775" bIns="408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200" b="0" i="0" u="sng" strike="noStrike" cap="none" dirty="0">
                <a:solidFill>
                  <a:srgbClr val="2F5496"/>
                </a:solidFill>
                <a:latin typeface="Arial"/>
                <a:ea typeface="Arial"/>
                <a:cs typeface="Arial"/>
                <a:sym typeface="Arial"/>
              </a:rPr>
              <a:t>Task 5 – Cooking</a:t>
            </a:r>
          </a:p>
          <a:p>
            <a:pPr marL="0" marR="0" lvl="0" indent="0" algn="ctr" rtl="0">
              <a:lnSpc>
                <a:spcPct val="100000"/>
              </a:lnSpc>
              <a:spcBef>
                <a:spcPts val="0"/>
              </a:spcBef>
              <a:spcAft>
                <a:spcPts val="0"/>
              </a:spcAft>
              <a:buClr>
                <a:srgbClr val="000000"/>
              </a:buClr>
              <a:buSzPts val="1400"/>
              <a:buFont typeface="Arial"/>
              <a:buNone/>
            </a:pPr>
            <a:r>
              <a:rPr lang="en-GB" sz="1200" dirty="0">
                <a:solidFill>
                  <a:srgbClr val="2F5496"/>
                </a:solidFill>
              </a:rPr>
              <a:t>In the book Juliana’s Bananas there are some tasty recipes for cooking with bananas. Can you try out the recipes at home and post a picture to your portfolio to show us what you have made. </a:t>
            </a:r>
          </a:p>
          <a:p>
            <a:pPr marL="0" marR="0" lvl="0" indent="0" algn="ctr" rtl="0">
              <a:lnSpc>
                <a:spcPct val="100000"/>
              </a:lnSpc>
              <a:spcBef>
                <a:spcPts val="0"/>
              </a:spcBef>
              <a:spcAft>
                <a:spcPts val="0"/>
              </a:spcAft>
              <a:buClr>
                <a:srgbClr val="000000"/>
              </a:buClr>
              <a:buSzPts val="1400"/>
              <a:buFont typeface="Arial"/>
              <a:buNone/>
            </a:pPr>
            <a:r>
              <a:rPr lang="en-GB" sz="1200" b="0" i="0" strike="noStrike" cap="none" dirty="0">
                <a:solidFill>
                  <a:srgbClr val="2F5496"/>
                </a:solidFill>
                <a:latin typeface="Arial"/>
                <a:ea typeface="Arial"/>
                <a:cs typeface="Arial"/>
                <a:sym typeface="Arial"/>
              </a:rPr>
              <a:t>If you’re not </a:t>
            </a:r>
            <a:r>
              <a:rPr lang="en-GB" sz="1200" dirty="0">
                <a:solidFill>
                  <a:srgbClr val="2F5496"/>
                </a:solidFill>
              </a:rPr>
              <a:t>keen on the two recipes from the book, could you research and make your own banana creation?</a:t>
            </a:r>
            <a:endParaRPr sz="1200" b="0" i="0" strike="noStrike" cap="none" dirty="0">
              <a:solidFill>
                <a:srgbClr val="E06666"/>
              </a:solidFill>
              <a:latin typeface="Arial"/>
              <a:ea typeface="Arial"/>
              <a:cs typeface="Arial"/>
              <a:sym typeface="Arial"/>
            </a:endParaRPr>
          </a:p>
        </p:txBody>
      </p:sp>
      <p:pic>
        <p:nvPicPr>
          <p:cNvPr id="3" name="Picture 2">
            <a:extLst>
              <a:ext uri="{FF2B5EF4-FFF2-40B4-BE49-F238E27FC236}">
                <a16:creationId xmlns:a16="http://schemas.microsoft.com/office/drawing/2014/main" id="{9970A81F-BEC1-4B1B-9B54-30512C0BE315}"/>
              </a:ext>
            </a:extLst>
          </p:cNvPr>
          <p:cNvPicPr>
            <a:picLocks noChangeAspect="1"/>
          </p:cNvPicPr>
          <p:nvPr/>
        </p:nvPicPr>
        <p:blipFill>
          <a:blip r:embed="rId13"/>
          <a:stretch>
            <a:fillRect/>
          </a:stretch>
        </p:blipFill>
        <p:spPr>
          <a:xfrm>
            <a:off x="3905853" y="1519773"/>
            <a:ext cx="4186758" cy="1300483"/>
          </a:xfrm>
          <a:prstGeom prst="rect">
            <a:avLst/>
          </a:prstGeom>
        </p:spPr>
      </p:pic>
      <p:sp>
        <p:nvSpPr>
          <p:cNvPr id="149" name="Google Shape;149;p7"/>
          <p:cNvSpPr txBox="1"/>
          <p:nvPr/>
        </p:nvSpPr>
        <p:spPr>
          <a:xfrm>
            <a:off x="3763386" y="164824"/>
            <a:ext cx="6390808" cy="1354949"/>
          </a:xfrm>
          <a:prstGeom prst="rect">
            <a:avLst/>
          </a:prstGeom>
          <a:solidFill>
            <a:schemeClr val="lt1"/>
          </a:solidFill>
          <a:ln w="9525" cap="flat" cmpd="sng">
            <a:solidFill>
              <a:schemeClr val="accent2"/>
            </a:solidFill>
            <a:prstDash val="solid"/>
            <a:round/>
            <a:headEnd type="none" w="sm" len="sm"/>
            <a:tailEnd type="none" w="sm" len="sm"/>
          </a:ln>
        </p:spPr>
        <p:txBody>
          <a:bodyPr spcFirstLastPara="1" wrap="square" lIns="81775" tIns="40875" rIns="81775" bIns="4087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2050" name="Picture 2" descr="Image result for juliana's bananas">
            <a:extLst>
              <a:ext uri="{FF2B5EF4-FFF2-40B4-BE49-F238E27FC236}">
                <a16:creationId xmlns:a16="http://schemas.microsoft.com/office/drawing/2014/main" id="{E67ACDE8-6163-41F7-A74F-3A3E20F2EAD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78789" y="5761793"/>
            <a:ext cx="1142194" cy="934941"/>
          </a:xfrm>
          <a:prstGeom prst="rect">
            <a:avLst/>
          </a:prstGeom>
          <a:noFill/>
          <a:extLst>
            <a:ext uri="{909E8E84-426E-40DD-AFC4-6F175D3DCCD1}">
              <a14:hiddenFill xmlns:a14="http://schemas.microsoft.com/office/drawing/2010/main">
                <a:solidFill>
                  <a:srgbClr val="FFFFFF"/>
                </a:solidFill>
              </a14:hiddenFill>
            </a:ext>
          </a:extLst>
        </p:spPr>
      </p:pic>
      <p:sp>
        <p:nvSpPr>
          <p:cNvPr id="33" name="Google Shape;132;p7">
            <a:extLst>
              <a:ext uri="{FF2B5EF4-FFF2-40B4-BE49-F238E27FC236}">
                <a16:creationId xmlns:a16="http://schemas.microsoft.com/office/drawing/2014/main" id="{0391BEB5-28E9-4F4D-BCF7-EDEC77170D2C}"/>
              </a:ext>
            </a:extLst>
          </p:cNvPr>
          <p:cNvSpPr txBox="1"/>
          <p:nvPr/>
        </p:nvSpPr>
        <p:spPr>
          <a:xfrm>
            <a:off x="6656291" y="2913619"/>
            <a:ext cx="1499930" cy="1577985"/>
          </a:xfrm>
          <a:prstGeom prst="rect">
            <a:avLst/>
          </a:prstGeom>
          <a:noFill/>
          <a:ln w="9525" cap="flat" cmpd="sng">
            <a:solidFill>
              <a:srgbClr val="00B050"/>
            </a:solidFill>
            <a:prstDash val="solid"/>
            <a:round/>
            <a:headEnd type="none" w="sm" len="sm"/>
            <a:tailEnd type="none" w="sm" len="sm"/>
          </a:ln>
        </p:spPr>
        <p:txBody>
          <a:bodyPr spcFirstLastPara="1" wrap="square" lIns="81775" tIns="40875" rIns="81775" bIns="408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200" b="0" i="0" u="sng" strike="noStrike" cap="none" dirty="0">
                <a:solidFill>
                  <a:srgbClr val="92D050"/>
                </a:solidFill>
                <a:latin typeface="Arial"/>
                <a:ea typeface="Arial"/>
                <a:cs typeface="Arial"/>
                <a:sym typeface="Arial"/>
              </a:rPr>
              <a:t>Bonus Task</a:t>
            </a:r>
          </a:p>
          <a:p>
            <a:pPr marL="0" marR="0" lvl="0" indent="0" algn="ctr" rtl="0">
              <a:lnSpc>
                <a:spcPct val="100000"/>
              </a:lnSpc>
              <a:spcBef>
                <a:spcPts val="0"/>
              </a:spcBef>
              <a:spcAft>
                <a:spcPts val="0"/>
              </a:spcAft>
              <a:buClr>
                <a:srgbClr val="000000"/>
              </a:buClr>
              <a:buSzPts val="1400"/>
              <a:buFont typeface="Arial"/>
              <a:buNone/>
            </a:pPr>
            <a:endParaRPr lang="en-GB" sz="800" b="0" i="0" u="sng" strike="noStrike" cap="none" dirty="0">
              <a:solidFill>
                <a:srgbClr val="92D05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200" dirty="0">
                <a:solidFill>
                  <a:srgbClr val="92D050"/>
                </a:solidFill>
              </a:rPr>
              <a:t>Can you create a fact file or information booklet about Banana production in the world?</a:t>
            </a:r>
            <a:endParaRPr sz="1200" dirty="0">
              <a:solidFill>
                <a:srgbClr val="92D050"/>
              </a:solidFill>
            </a:endParaRPr>
          </a:p>
          <a:p>
            <a:pPr marL="0" marR="0" lvl="0" indent="0" algn="ctr" rtl="0">
              <a:lnSpc>
                <a:spcPct val="100000"/>
              </a:lnSpc>
              <a:spcBef>
                <a:spcPts val="0"/>
              </a:spcBef>
              <a:spcAft>
                <a:spcPts val="0"/>
              </a:spcAft>
              <a:buClr>
                <a:srgbClr val="000000"/>
              </a:buClr>
              <a:buSzPts val="1400"/>
              <a:buFont typeface="Arial"/>
              <a:buNone/>
            </a:pPr>
            <a:endParaRPr sz="900" b="0" i="0" u="sng" strike="noStrike" cap="none" dirty="0">
              <a:solidFill>
                <a:srgbClr val="92D05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200" b="0" i="0" u="none" strike="noStrike" cap="none" dirty="0">
              <a:solidFill>
                <a:srgbClr val="92D05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92D050"/>
              </a:solidFill>
              <a:latin typeface="Arial"/>
              <a:ea typeface="Arial"/>
              <a:cs typeface="Arial"/>
              <a:sym typeface="Arial"/>
            </a:endParaRPr>
          </a:p>
        </p:txBody>
      </p:sp>
      <p:pic>
        <p:nvPicPr>
          <p:cNvPr id="34" name="Graphic 33" descr="Two bananas">
            <a:extLst>
              <a:ext uri="{FF2B5EF4-FFF2-40B4-BE49-F238E27FC236}">
                <a16:creationId xmlns:a16="http://schemas.microsoft.com/office/drawing/2014/main" id="{DF14FA53-A412-4448-AA62-385BEFB2F3B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20199088">
            <a:off x="7510604" y="6083156"/>
            <a:ext cx="669575" cy="669575"/>
          </a:xfrm>
          <a:prstGeom prst="rect">
            <a:avLst/>
          </a:prstGeom>
        </p:spPr>
      </p:pic>
      <p:pic>
        <p:nvPicPr>
          <p:cNvPr id="2052" name="Picture 4" descr="Image result for banana factfile">
            <a:extLst>
              <a:ext uri="{FF2B5EF4-FFF2-40B4-BE49-F238E27FC236}">
                <a16:creationId xmlns:a16="http://schemas.microsoft.com/office/drawing/2014/main" id="{1CF643AA-A6E6-4C77-ABA9-4CDE060307AC}"/>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23690" r="27150"/>
          <a:stretch/>
        </p:blipFill>
        <p:spPr bwMode="auto">
          <a:xfrm>
            <a:off x="3836354" y="208868"/>
            <a:ext cx="1015619" cy="12875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3315831-1AC5-4F18-92F9-D10C9D9D9F10}"/>
              </a:ext>
            </a:extLst>
          </p:cNvPr>
          <p:cNvSpPr txBox="1"/>
          <p:nvPr/>
        </p:nvSpPr>
        <p:spPr>
          <a:xfrm>
            <a:off x="4919606" y="228141"/>
            <a:ext cx="5108335" cy="1446550"/>
          </a:xfrm>
          <a:prstGeom prst="rect">
            <a:avLst/>
          </a:prstGeom>
          <a:noFill/>
        </p:spPr>
        <p:txBody>
          <a:bodyPr wrap="square" rtlCol="0">
            <a:spAutoFit/>
          </a:bodyPr>
          <a:lstStyle/>
          <a:p>
            <a:pPr algn="l" fontAlgn="base"/>
            <a:r>
              <a:rPr lang="en-GB" sz="1200" b="0" i="0" dirty="0">
                <a:solidFill>
                  <a:srgbClr val="333333"/>
                </a:solidFill>
                <a:effectLst/>
                <a:latin typeface="+mj-lt"/>
              </a:rPr>
              <a:t>Thi</a:t>
            </a:r>
            <a:r>
              <a:rPr lang="en-GB" sz="1200" dirty="0">
                <a:solidFill>
                  <a:srgbClr val="333333"/>
                </a:solidFill>
                <a:latin typeface="+mj-lt"/>
              </a:rPr>
              <a:t>s week is Fair Trade week around the world.</a:t>
            </a:r>
          </a:p>
          <a:p>
            <a:pPr algn="l" fontAlgn="base"/>
            <a:endParaRPr lang="en-GB" sz="400" b="0" i="0" dirty="0">
              <a:solidFill>
                <a:srgbClr val="333333"/>
              </a:solidFill>
              <a:effectLst/>
              <a:latin typeface="+mj-lt"/>
            </a:endParaRPr>
          </a:p>
          <a:p>
            <a:pPr algn="l" fontAlgn="base"/>
            <a:endParaRPr lang="en-GB" sz="400" b="0" i="0" dirty="0">
              <a:solidFill>
                <a:srgbClr val="333333"/>
              </a:solidFill>
              <a:effectLst/>
              <a:latin typeface="+mj-lt"/>
            </a:endParaRPr>
          </a:p>
          <a:p>
            <a:pPr algn="l" fontAlgn="base"/>
            <a:r>
              <a:rPr lang="en-GB" sz="1000" dirty="0">
                <a:solidFill>
                  <a:srgbClr val="333333"/>
                </a:solidFill>
                <a:latin typeface="+mj-lt"/>
              </a:rPr>
              <a:t>We are going to be learning what Fair Trade means to food producers around the world.</a:t>
            </a:r>
          </a:p>
          <a:p>
            <a:pPr algn="l" fontAlgn="base"/>
            <a:endParaRPr lang="en-GB" sz="600" b="0" i="0" dirty="0">
              <a:solidFill>
                <a:srgbClr val="333333"/>
              </a:solidFill>
              <a:effectLst/>
              <a:latin typeface="+mj-lt"/>
            </a:endParaRPr>
          </a:p>
          <a:p>
            <a:pPr algn="l" fontAlgn="base"/>
            <a:r>
              <a:rPr lang="en-GB" sz="1000" b="0" i="0" dirty="0">
                <a:solidFill>
                  <a:srgbClr val="333333"/>
                </a:solidFill>
                <a:effectLst/>
                <a:latin typeface="+mj-lt"/>
              </a:rPr>
              <a:t>Fair trade is a way of buying and selling products that </a:t>
            </a:r>
            <a:r>
              <a:rPr lang="en-GB" sz="1000" b="1" i="0" dirty="0">
                <a:solidFill>
                  <a:srgbClr val="333333"/>
                </a:solidFill>
                <a:effectLst/>
                <a:latin typeface="+mj-lt"/>
              </a:rPr>
              <a:t>allows the farmers to be paid a fair price for their produce</a:t>
            </a:r>
            <a:r>
              <a:rPr lang="en-GB" sz="1000" b="0" i="0" dirty="0">
                <a:solidFill>
                  <a:srgbClr val="333333"/>
                </a:solidFill>
                <a:effectLst/>
                <a:latin typeface="+mj-lt"/>
              </a:rPr>
              <a:t>, and have better working conditions.</a:t>
            </a:r>
          </a:p>
          <a:p>
            <a:pPr algn="l" fontAlgn="base"/>
            <a:r>
              <a:rPr lang="en-GB" sz="1000" b="0" i="0" dirty="0">
                <a:solidFill>
                  <a:srgbClr val="333333"/>
                </a:solidFill>
                <a:effectLst/>
                <a:latin typeface="+mj-lt"/>
              </a:rPr>
              <a:t>Trade is ‘unfair’ when farmers receive very low income and have poor conditions while the companies that sell their products make lots of money from them.</a:t>
            </a:r>
          </a:p>
          <a:p>
            <a:endParaRPr lang="en-GB" sz="12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F8D1DFD-737F-44F5-82F8-F406FFD6D2DB}"/>
              </a:ext>
            </a:extLst>
          </p:cNvPr>
          <p:cNvSpPr txBox="1"/>
          <p:nvPr/>
        </p:nvSpPr>
        <p:spPr>
          <a:xfrm>
            <a:off x="4619896" y="130492"/>
            <a:ext cx="4733110" cy="5293757"/>
          </a:xfrm>
          <a:prstGeom prst="rect">
            <a:avLst/>
          </a:prstGeom>
          <a:noFill/>
        </p:spPr>
        <p:txBody>
          <a:bodyPr wrap="square">
            <a:spAutoFit/>
          </a:bodyPr>
          <a:lstStyle/>
          <a:p>
            <a:r>
              <a:rPr lang="en-GB" sz="2200" dirty="0">
                <a:solidFill>
                  <a:srgbClr val="0A0A0A"/>
                </a:solidFill>
                <a:effectLst/>
                <a:latin typeface="SassoonCRInfant" panose="02010503020300020003" pitchFamily="2" charset="0"/>
                <a:ea typeface="Times New Roman" panose="02020603050405020304" pitchFamily="18" charset="0"/>
              </a:rPr>
              <a:t>My Pet Banana – Kenn Nesbitt</a:t>
            </a:r>
          </a:p>
          <a:p>
            <a:endParaRPr lang="en-GB" sz="1400" dirty="0">
              <a:effectLst/>
              <a:latin typeface="Times New Roman" panose="02020603050405020304" pitchFamily="18" charset="0"/>
              <a:ea typeface="Times New Roman" panose="02020603050405020304" pitchFamily="18" charset="0"/>
            </a:endParaRPr>
          </a:p>
          <a:p>
            <a:endParaRPr lang="en-GB" sz="2000" dirty="0">
              <a:solidFill>
                <a:srgbClr val="0A0A0A"/>
              </a:solidFill>
              <a:effectLst/>
              <a:latin typeface="SassoonCRInfant" panose="02010503020300020003" pitchFamily="2" charset="0"/>
              <a:ea typeface="Times New Roman" panose="02020603050405020304" pitchFamily="18" charset="0"/>
            </a:endParaRPr>
          </a:p>
          <a:p>
            <a:r>
              <a:rPr lang="en-GB" sz="2000" dirty="0">
                <a:solidFill>
                  <a:srgbClr val="0A0A0A"/>
                </a:solidFill>
                <a:effectLst/>
                <a:latin typeface="SassoonCRInfant" panose="02010503020300020003" pitchFamily="2" charset="0"/>
                <a:ea typeface="Times New Roman" panose="02020603050405020304" pitchFamily="18" charset="0"/>
              </a:rPr>
              <a:t>I bought a pet banana</a:t>
            </a:r>
            <a:br>
              <a:rPr lang="en-GB" sz="2000" dirty="0">
                <a:solidFill>
                  <a:srgbClr val="0A0A0A"/>
                </a:solidFill>
                <a:effectLst/>
                <a:latin typeface="SassoonCRInfant" panose="02010503020300020003" pitchFamily="2" charset="0"/>
                <a:ea typeface="Times New Roman" panose="02020603050405020304" pitchFamily="18" charset="0"/>
              </a:rPr>
            </a:br>
            <a:r>
              <a:rPr lang="en-GB" sz="2000" dirty="0">
                <a:solidFill>
                  <a:srgbClr val="0A0A0A"/>
                </a:solidFill>
                <a:effectLst/>
                <a:latin typeface="SassoonCRInfant" panose="02010503020300020003" pitchFamily="2" charset="0"/>
                <a:ea typeface="Times New Roman" panose="02020603050405020304" pitchFamily="18" charset="0"/>
              </a:rPr>
              <a:t>and I tried to teach him tricks,</a:t>
            </a:r>
            <a:br>
              <a:rPr lang="en-GB" sz="2000" dirty="0">
                <a:solidFill>
                  <a:srgbClr val="0A0A0A"/>
                </a:solidFill>
                <a:effectLst/>
                <a:latin typeface="SassoonCRInfant" panose="02010503020300020003" pitchFamily="2" charset="0"/>
                <a:ea typeface="Times New Roman" panose="02020603050405020304" pitchFamily="18" charset="0"/>
              </a:rPr>
            </a:br>
            <a:r>
              <a:rPr lang="en-GB" sz="2000" dirty="0">
                <a:solidFill>
                  <a:srgbClr val="0A0A0A"/>
                </a:solidFill>
                <a:effectLst/>
                <a:latin typeface="SassoonCRInfant" panose="02010503020300020003" pitchFamily="2" charset="0"/>
                <a:ea typeface="Times New Roman" panose="02020603050405020304" pitchFamily="18" charset="0"/>
              </a:rPr>
              <a:t>but he wasn’t any good at</a:t>
            </a:r>
            <a:br>
              <a:rPr lang="en-GB" sz="2000" dirty="0">
                <a:solidFill>
                  <a:srgbClr val="0A0A0A"/>
                </a:solidFill>
                <a:effectLst/>
                <a:latin typeface="SassoonCRInfant" panose="02010503020300020003" pitchFamily="2" charset="0"/>
                <a:ea typeface="Times New Roman" panose="02020603050405020304" pitchFamily="18" charset="0"/>
              </a:rPr>
            </a:br>
            <a:r>
              <a:rPr lang="en-GB" sz="2000" dirty="0">
                <a:solidFill>
                  <a:srgbClr val="0A0A0A"/>
                </a:solidFill>
                <a:effectLst/>
                <a:latin typeface="SassoonCRInfant" panose="02010503020300020003" pitchFamily="2" charset="0"/>
                <a:ea typeface="Times New Roman" panose="02020603050405020304" pitchFamily="18" charset="0"/>
              </a:rPr>
              <a:t>catching balls or fetching sticks.</a:t>
            </a:r>
          </a:p>
          <a:p>
            <a:endParaRPr lang="en-GB" sz="1400" dirty="0">
              <a:effectLst/>
              <a:latin typeface="Times New Roman" panose="02020603050405020304" pitchFamily="18" charset="0"/>
              <a:ea typeface="Times New Roman" panose="02020603050405020304" pitchFamily="18" charset="0"/>
            </a:endParaRPr>
          </a:p>
          <a:p>
            <a:r>
              <a:rPr lang="en-GB" sz="2000" dirty="0">
                <a:solidFill>
                  <a:srgbClr val="0A0A0A"/>
                </a:solidFill>
                <a:latin typeface="SassoonCRInfant" panose="02010503020300020003" pitchFamily="2" charset="0"/>
              </a:rPr>
              <a:t>He could never catch a Frisbee,</a:t>
            </a:r>
            <a:br>
              <a:rPr lang="en-GB" sz="2000" dirty="0">
                <a:solidFill>
                  <a:srgbClr val="0A0A0A"/>
                </a:solidFill>
                <a:latin typeface="SassoonCRInfant" panose="02010503020300020003" pitchFamily="2" charset="0"/>
              </a:rPr>
            </a:br>
            <a:r>
              <a:rPr lang="en-GB" sz="2000" dirty="0">
                <a:solidFill>
                  <a:srgbClr val="0A0A0A"/>
                </a:solidFill>
                <a:latin typeface="SassoonCRInfant" panose="02010503020300020003" pitchFamily="2" charset="0"/>
              </a:rPr>
              <a:t>and he wouldn’t sit or speak,</a:t>
            </a:r>
            <a:br>
              <a:rPr lang="en-GB" sz="2000" dirty="0">
                <a:solidFill>
                  <a:srgbClr val="0A0A0A"/>
                </a:solidFill>
                <a:latin typeface="SassoonCRInfant" panose="02010503020300020003" pitchFamily="2" charset="0"/>
              </a:rPr>
            </a:br>
            <a:r>
              <a:rPr lang="en-GB" sz="2000" dirty="0">
                <a:solidFill>
                  <a:srgbClr val="0A0A0A"/>
                </a:solidFill>
                <a:latin typeface="SassoonCRInfant" panose="02010503020300020003" pitchFamily="2" charset="0"/>
              </a:rPr>
              <a:t>though we practiced every afternoon</a:t>
            </a:r>
            <a:br>
              <a:rPr lang="en-GB" sz="2000" dirty="0">
                <a:solidFill>
                  <a:srgbClr val="0A0A0A"/>
                </a:solidFill>
                <a:latin typeface="SassoonCRInfant" panose="02010503020300020003" pitchFamily="2" charset="0"/>
              </a:rPr>
            </a:br>
            <a:r>
              <a:rPr lang="en-GB" sz="2000" dirty="0">
                <a:solidFill>
                  <a:srgbClr val="0A0A0A"/>
                </a:solidFill>
                <a:latin typeface="SassoonCRInfant" panose="02010503020300020003" pitchFamily="2" charset="0"/>
              </a:rPr>
              <a:t>and evening for a week.</a:t>
            </a:r>
          </a:p>
          <a:p>
            <a:endParaRPr lang="en-GB" sz="1400" dirty="0">
              <a:effectLst/>
              <a:latin typeface="Times New Roman" panose="02020603050405020304" pitchFamily="18" charset="0"/>
              <a:ea typeface="Times New Roman" panose="02020603050405020304" pitchFamily="18" charset="0"/>
            </a:endParaRPr>
          </a:p>
          <a:p>
            <a:endParaRPr lang="en-GB" sz="1400" dirty="0">
              <a:effectLst/>
              <a:latin typeface="Times New Roman" panose="02020603050405020304" pitchFamily="18" charset="0"/>
              <a:ea typeface="Times New Roman" panose="02020603050405020304" pitchFamily="18" charset="0"/>
            </a:endParaRPr>
          </a:p>
          <a:p>
            <a:r>
              <a:rPr lang="en-GB" sz="2000" dirty="0">
                <a:solidFill>
                  <a:srgbClr val="0A0A0A"/>
                </a:solidFill>
                <a:latin typeface="SassoonCRInfant" panose="02010503020300020003" pitchFamily="2" charset="0"/>
              </a:rPr>
              <a:t>Though I liked my pet banana,</a:t>
            </a:r>
            <a:br>
              <a:rPr lang="en-GB" sz="2000" dirty="0">
                <a:solidFill>
                  <a:srgbClr val="0A0A0A"/>
                </a:solidFill>
                <a:latin typeface="SassoonCRInfant" panose="02010503020300020003" pitchFamily="2" charset="0"/>
              </a:rPr>
            </a:br>
            <a:r>
              <a:rPr lang="en-GB" sz="2000" dirty="0">
                <a:solidFill>
                  <a:srgbClr val="0A0A0A"/>
                </a:solidFill>
                <a:latin typeface="SassoonCRInfant" panose="02010503020300020003" pitchFamily="2" charset="0"/>
              </a:rPr>
              <a:t>I returned him with regret.</a:t>
            </a:r>
            <a:br>
              <a:rPr lang="en-GB" sz="2000" dirty="0">
                <a:solidFill>
                  <a:srgbClr val="0A0A0A"/>
                </a:solidFill>
                <a:latin typeface="SassoonCRInfant" panose="02010503020300020003" pitchFamily="2" charset="0"/>
              </a:rPr>
            </a:br>
            <a:r>
              <a:rPr lang="en-GB" sz="2000" dirty="0">
                <a:solidFill>
                  <a:srgbClr val="0A0A0A"/>
                </a:solidFill>
                <a:latin typeface="SassoonCRInfant" panose="02010503020300020003" pitchFamily="2" charset="0"/>
              </a:rPr>
              <a:t>Boy, I sure do hope this watermelon</a:t>
            </a:r>
            <a:br>
              <a:rPr lang="en-GB" sz="2000" dirty="0">
                <a:solidFill>
                  <a:srgbClr val="0A0A0A"/>
                </a:solidFill>
                <a:latin typeface="SassoonCRInfant" panose="02010503020300020003" pitchFamily="2" charset="0"/>
              </a:rPr>
            </a:br>
            <a:r>
              <a:rPr lang="en-GB" sz="2000" dirty="0">
                <a:solidFill>
                  <a:srgbClr val="0A0A0A"/>
                </a:solidFill>
                <a:latin typeface="SassoonCRInfant" panose="02010503020300020003" pitchFamily="2" charset="0"/>
              </a:rPr>
              <a:t>makes a better pet.</a:t>
            </a:r>
          </a:p>
        </p:txBody>
      </p:sp>
      <p:pic>
        <p:nvPicPr>
          <p:cNvPr id="7" name="Picture 6" descr="A yellow banana in yellow background">
            <a:extLst>
              <a:ext uri="{FF2B5EF4-FFF2-40B4-BE49-F238E27FC236}">
                <a16:creationId xmlns:a16="http://schemas.microsoft.com/office/drawing/2014/main" id="{2E964DFB-EB7A-451B-BABF-7714C1E39C26}"/>
              </a:ext>
            </a:extLst>
          </p:cNvPr>
          <p:cNvPicPr>
            <a:picLocks noChangeAspect="1"/>
          </p:cNvPicPr>
          <p:nvPr/>
        </p:nvPicPr>
        <p:blipFill>
          <a:blip r:embed="rId2"/>
          <a:stretch>
            <a:fillRect/>
          </a:stretch>
        </p:blipFill>
        <p:spPr>
          <a:xfrm>
            <a:off x="1126672" y="2322022"/>
            <a:ext cx="2506286" cy="1670857"/>
          </a:xfrm>
          <a:prstGeom prst="rect">
            <a:avLst/>
          </a:prstGeom>
        </p:spPr>
      </p:pic>
    </p:spTree>
    <p:extLst>
      <p:ext uri="{BB962C8B-B14F-4D97-AF65-F5344CB8AC3E}">
        <p14:creationId xmlns:p14="http://schemas.microsoft.com/office/powerpoint/2010/main" val="803445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Toy plastic numbers">
            <a:extLst>
              <a:ext uri="{FF2B5EF4-FFF2-40B4-BE49-F238E27FC236}">
                <a16:creationId xmlns:a16="http://schemas.microsoft.com/office/drawing/2014/main" id="{EE198475-C921-4C1A-B723-B9458800A93B}"/>
              </a:ext>
            </a:extLst>
          </p:cNvPr>
          <p:cNvPicPr>
            <a:picLocks noChangeAspect="1"/>
          </p:cNvPicPr>
          <p:nvPr/>
        </p:nvPicPr>
        <p:blipFill rotWithShape="1">
          <a:blip r:embed="rId2"/>
          <a:srcRect t="9380" b="6350"/>
          <a:stretch/>
        </p:blipFill>
        <p:spPr>
          <a:xfrm>
            <a:off x="0" y="10"/>
            <a:ext cx="12191980" cy="6857990"/>
          </a:xfrm>
          <a:prstGeom prst="rect">
            <a:avLst/>
          </a:prstGeom>
        </p:spPr>
      </p:pic>
      <p:sp>
        <p:nvSpPr>
          <p:cNvPr id="1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Title 3">
            <a:extLst>
              <a:ext uri="{FF2B5EF4-FFF2-40B4-BE49-F238E27FC236}">
                <a16:creationId xmlns:a16="http://schemas.microsoft.com/office/drawing/2014/main" id="{480A005A-304B-4546-9F17-5758E4F7E3B8}"/>
              </a:ext>
            </a:extLst>
          </p:cNvPr>
          <p:cNvSpPr>
            <a:spLocks noGrp="1"/>
          </p:cNvSpPr>
          <p:nvPr>
            <p:ph type="title"/>
          </p:nvPr>
        </p:nvSpPr>
        <p:spPr>
          <a:xfrm>
            <a:off x="8022020" y="4015703"/>
            <a:ext cx="3852041" cy="1834056"/>
          </a:xfrm>
        </p:spPr>
        <p:txBody>
          <a:bodyPr vert="horz" lIns="91440" tIns="45720" rIns="91440" bIns="45720" rtlCol="0" anchor="b">
            <a:normAutofit/>
          </a:bodyPr>
          <a:lstStyle/>
          <a:p>
            <a:pPr algn="ctr">
              <a:spcBef>
                <a:spcPct val="0"/>
              </a:spcBef>
            </a:pPr>
            <a:r>
              <a:rPr lang="en-US" sz="4000" kern="1200" dirty="0" err="1">
                <a:solidFill>
                  <a:schemeClr val="tx1"/>
                </a:solidFill>
                <a:latin typeface="+mj-lt"/>
                <a:ea typeface="+mj-ea"/>
                <a:cs typeface="+mj-cs"/>
              </a:rPr>
              <a:t>Maths</a:t>
            </a:r>
            <a:r>
              <a:rPr lang="en-US" sz="4000" kern="1200" dirty="0">
                <a:solidFill>
                  <a:schemeClr val="tx1"/>
                </a:solidFill>
                <a:latin typeface="+mj-lt"/>
                <a:ea typeface="+mj-ea"/>
                <a:cs typeface="+mj-cs"/>
              </a:rPr>
              <a:t> Lesson 2</a:t>
            </a:r>
            <a:br>
              <a:rPr lang="en-US" sz="4000" kern="1200" dirty="0">
                <a:solidFill>
                  <a:schemeClr val="tx1"/>
                </a:solidFill>
                <a:latin typeface="+mj-lt"/>
                <a:ea typeface="+mj-ea"/>
                <a:cs typeface="+mj-cs"/>
              </a:rPr>
            </a:br>
            <a:br>
              <a:rPr lang="en-US" sz="4000" kern="1200" dirty="0">
                <a:solidFill>
                  <a:schemeClr val="tx1"/>
                </a:solidFill>
                <a:latin typeface="+mj-lt"/>
                <a:ea typeface="+mj-ea"/>
                <a:cs typeface="+mj-cs"/>
              </a:rPr>
            </a:br>
            <a:r>
              <a:rPr lang="en-US" sz="1600" kern="1200" dirty="0">
                <a:solidFill>
                  <a:schemeClr val="tx1"/>
                </a:solidFill>
                <a:latin typeface="+mn-lt"/>
                <a:ea typeface="+mj-ea"/>
                <a:cs typeface="+mj-cs"/>
              </a:rPr>
              <a:t>Click on the image to download the task sheet</a:t>
            </a:r>
          </a:p>
        </p:txBody>
      </p:sp>
      <p:cxnSp>
        <p:nvCxnSpPr>
          <p:cNvPr id="13" name="Straight Connector 1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graphicFrame>
        <p:nvGraphicFramePr>
          <p:cNvPr id="6" name="Object 5">
            <a:extLst>
              <a:ext uri="{FF2B5EF4-FFF2-40B4-BE49-F238E27FC236}">
                <a16:creationId xmlns:a16="http://schemas.microsoft.com/office/drawing/2014/main" id="{6BCF5CC0-26D8-47DA-9665-C850C83402A0}"/>
              </a:ext>
            </a:extLst>
          </p:cNvPr>
          <p:cNvGraphicFramePr>
            <a:graphicFrameLocks noChangeAspect="1"/>
          </p:cNvGraphicFramePr>
          <p:nvPr>
            <p:extLst>
              <p:ext uri="{D42A27DB-BD31-4B8C-83A1-F6EECF244321}">
                <p14:modId xmlns:p14="http://schemas.microsoft.com/office/powerpoint/2010/main" val="3787073048"/>
              </p:ext>
            </p:extLst>
          </p:nvPr>
        </p:nvGraphicFramePr>
        <p:xfrm>
          <a:off x="1234329" y="217725"/>
          <a:ext cx="4403366" cy="6217910"/>
        </p:xfrm>
        <a:graphic>
          <a:graphicData uri="http://schemas.openxmlformats.org/presentationml/2006/ole">
            <mc:AlternateContent xmlns:mc="http://schemas.openxmlformats.org/markup-compatibility/2006">
              <mc:Choice xmlns:v="urn:schemas-microsoft-com:vml" Requires="v">
                <p:oleObj name="Acrobat Document" r:id="rId3" imgW="5705139" imgH="8057914" progId="AcroExch.Document.DC">
                  <p:embed/>
                </p:oleObj>
              </mc:Choice>
              <mc:Fallback>
                <p:oleObj name="Acrobat Document" r:id="rId3" imgW="5705139" imgH="8057914" progId="AcroExch.Document.DC">
                  <p:embed/>
                  <p:pic>
                    <p:nvPicPr>
                      <p:cNvPr id="0" name=""/>
                      <p:cNvPicPr/>
                      <p:nvPr/>
                    </p:nvPicPr>
                    <p:blipFill>
                      <a:blip r:embed="rId4"/>
                      <a:stretch>
                        <a:fillRect/>
                      </a:stretch>
                    </p:blipFill>
                    <p:spPr>
                      <a:xfrm>
                        <a:off x="1234329" y="217725"/>
                        <a:ext cx="4403366" cy="6217910"/>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061CB03D-7DF4-4B37-AD19-BDE0C76EA41A}"/>
              </a:ext>
            </a:extLst>
          </p:cNvPr>
          <p:cNvSpPr txBox="1"/>
          <p:nvPr/>
        </p:nvSpPr>
        <p:spPr>
          <a:xfrm>
            <a:off x="8709255" y="4778842"/>
            <a:ext cx="3164816" cy="307777"/>
          </a:xfrm>
          <a:prstGeom prst="rect">
            <a:avLst/>
          </a:prstGeom>
          <a:noFill/>
        </p:spPr>
        <p:txBody>
          <a:bodyPr wrap="square">
            <a:spAutoFit/>
          </a:bodyPr>
          <a:lstStyle/>
          <a:p>
            <a:pPr marL="0" marR="0" lvl="0" indent="0" algn="l" rtl="0">
              <a:lnSpc>
                <a:spcPct val="100000"/>
              </a:lnSpc>
              <a:spcBef>
                <a:spcPts val="0"/>
              </a:spcBef>
              <a:spcAft>
                <a:spcPts val="0"/>
              </a:spcAft>
              <a:buNone/>
            </a:pPr>
            <a:r>
              <a:rPr lang="en-GB" sz="1400" dirty="0">
                <a:hlinkClick r:id="rId5"/>
              </a:rPr>
              <a:t>https://vimeo.com/504483835</a:t>
            </a:r>
            <a:endParaRPr lang="en-GB" sz="1400" dirty="0"/>
          </a:p>
        </p:txBody>
      </p:sp>
    </p:spTree>
    <p:extLst>
      <p:ext uri="{BB962C8B-B14F-4D97-AF65-F5344CB8AC3E}">
        <p14:creationId xmlns:p14="http://schemas.microsoft.com/office/powerpoint/2010/main" val="4273485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Toy plastic numbers">
            <a:extLst>
              <a:ext uri="{FF2B5EF4-FFF2-40B4-BE49-F238E27FC236}">
                <a16:creationId xmlns:a16="http://schemas.microsoft.com/office/drawing/2014/main" id="{EE198475-C921-4C1A-B723-B9458800A93B}"/>
              </a:ext>
            </a:extLst>
          </p:cNvPr>
          <p:cNvPicPr>
            <a:picLocks noChangeAspect="1"/>
          </p:cNvPicPr>
          <p:nvPr/>
        </p:nvPicPr>
        <p:blipFill rotWithShape="1">
          <a:blip r:embed="rId2"/>
          <a:srcRect t="9380" b="6350"/>
          <a:stretch/>
        </p:blipFill>
        <p:spPr>
          <a:xfrm>
            <a:off x="0" y="10"/>
            <a:ext cx="12191980" cy="6857990"/>
          </a:xfrm>
          <a:prstGeom prst="rect">
            <a:avLst/>
          </a:prstGeom>
        </p:spPr>
      </p:pic>
      <p:sp>
        <p:nvSpPr>
          <p:cNvPr id="1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Title 3">
            <a:extLst>
              <a:ext uri="{FF2B5EF4-FFF2-40B4-BE49-F238E27FC236}">
                <a16:creationId xmlns:a16="http://schemas.microsoft.com/office/drawing/2014/main" id="{480A005A-304B-4546-9F17-5758E4F7E3B8}"/>
              </a:ext>
            </a:extLst>
          </p:cNvPr>
          <p:cNvSpPr>
            <a:spLocks noGrp="1"/>
          </p:cNvSpPr>
          <p:nvPr>
            <p:ph type="title"/>
          </p:nvPr>
        </p:nvSpPr>
        <p:spPr>
          <a:xfrm>
            <a:off x="8022020" y="4015703"/>
            <a:ext cx="3852041" cy="1834056"/>
          </a:xfrm>
        </p:spPr>
        <p:txBody>
          <a:bodyPr vert="horz" lIns="91440" tIns="45720" rIns="91440" bIns="45720" rtlCol="0" anchor="b">
            <a:normAutofit/>
          </a:bodyPr>
          <a:lstStyle/>
          <a:p>
            <a:pPr algn="ctr">
              <a:spcBef>
                <a:spcPct val="0"/>
              </a:spcBef>
            </a:pPr>
            <a:r>
              <a:rPr lang="en-US" sz="4000" kern="1200" dirty="0" err="1">
                <a:solidFill>
                  <a:schemeClr val="tx1"/>
                </a:solidFill>
                <a:latin typeface="+mj-lt"/>
                <a:ea typeface="+mj-ea"/>
                <a:cs typeface="+mj-cs"/>
              </a:rPr>
              <a:t>Maths</a:t>
            </a:r>
            <a:r>
              <a:rPr lang="en-US" sz="4000" kern="1200" dirty="0">
                <a:solidFill>
                  <a:schemeClr val="tx1"/>
                </a:solidFill>
                <a:latin typeface="+mj-lt"/>
                <a:ea typeface="+mj-ea"/>
                <a:cs typeface="+mj-cs"/>
              </a:rPr>
              <a:t> Lesson 3</a:t>
            </a:r>
            <a:br>
              <a:rPr lang="en-US" sz="4000" kern="1200" dirty="0">
                <a:solidFill>
                  <a:schemeClr val="tx1"/>
                </a:solidFill>
                <a:latin typeface="+mj-lt"/>
                <a:ea typeface="+mj-ea"/>
                <a:cs typeface="+mj-cs"/>
              </a:rPr>
            </a:br>
            <a:br>
              <a:rPr lang="en-US" sz="4000" kern="1200" dirty="0">
                <a:solidFill>
                  <a:schemeClr val="tx1"/>
                </a:solidFill>
                <a:latin typeface="+mj-lt"/>
                <a:ea typeface="+mj-ea"/>
                <a:cs typeface="+mj-cs"/>
              </a:rPr>
            </a:br>
            <a:r>
              <a:rPr lang="en-US" sz="1600" kern="1200" dirty="0">
                <a:solidFill>
                  <a:schemeClr val="tx1"/>
                </a:solidFill>
                <a:latin typeface="+mn-lt"/>
                <a:ea typeface="+mj-ea"/>
                <a:cs typeface="+mj-cs"/>
              </a:rPr>
              <a:t>Click on the image to download the task sheet</a:t>
            </a:r>
          </a:p>
        </p:txBody>
      </p:sp>
      <p:cxnSp>
        <p:nvCxnSpPr>
          <p:cNvPr id="13" name="Straight Connector 1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graphicFrame>
        <p:nvGraphicFramePr>
          <p:cNvPr id="2" name="Object 1">
            <a:extLst>
              <a:ext uri="{FF2B5EF4-FFF2-40B4-BE49-F238E27FC236}">
                <a16:creationId xmlns:a16="http://schemas.microsoft.com/office/drawing/2014/main" id="{E65DF26D-C3A7-43CA-A4C9-8431950FB684}"/>
              </a:ext>
            </a:extLst>
          </p:cNvPr>
          <p:cNvGraphicFramePr>
            <a:graphicFrameLocks noChangeAspect="1"/>
          </p:cNvGraphicFramePr>
          <p:nvPr>
            <p:extLst>
              <p:ext uri="{D42A27DB-BD31-4B8C-83A1-F6EECF244321}">
                <p14:modId xmlns:p14="http://schemas.microsoft.com/office/powerpoint/2010/main" val="1041889042"/>
              </p:ext>
            </p:extLst>
          </p:nvPr>
        </p:nvGraphicFramePr>
        <p:xfrm>
          <a:off x="741589" y="109538"/>
          <a:ext cx="4703378" cy="6655318"/>
        </p:xfrm>
        <a:graphic>
          <a:graphicData uri="http://schemas.openxmlformats.org/presentationml/2006/ole">
            <mc:AlternateContent xmlns:mc="http://schemas.openxmlformats.org/markup-compatibility/2006">
              <mc:Choice xmlns:v="urn:schemas-microsoft-com:vml" Requires="v">
                <p:oleObj name="Acrobat Document" r:id="rId3" imgW="5695816" imgH="8057914" progId="AcroExch.Document.DC">
                  <p:embed/>
                </p:oleObj>
              </mc:Choice>
              <mc:Fallback>
                <p:oleObj name="Acrobat Document" r:id="rId3" imgW="5695816" imgH="8057914" progId="AcroExch.Document.DC">
                  <p:embed/>
                  <p:pic>
                    <p:nvPicPr>
                      <p:cNvPr id="0" name=""/>
                      <p:cNvPicPr/>
                      <p:nvPr/>
                    </p:nvPicPr>
                    <p:blipFill>
                      <a:blip r:embed="rId4"/>
                      <a:stretch>
                        <a:fillRect/>
                      </a:stretch>
                    </p:blipFill>
                    <p:spPr>
                      <a:xfrm>
                        <a:off x="741589" y="109538"/>
                        <a:ext cx="4703378" cy="665531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4BCEFE70-9D19-4C0E-B8B8-D6586F0627E4}"/>
              </a:ext>
            </a:extLst>
          </p:cNvPr>
          <p:cNvSpPr txBox="1"/>
          <p:nvPr/>
        </p:nvSpPr>
        <p:spPr>
          <a:xfrm>
            <a:off x="8746400" y="4778842"/>
            <a:ext cx="2704011" cy="307777"/>
          </a:xfrm>
          <a:prstGeom prst="rect">
            <a:avLst/>
          </a:prstGeom>
          <a:noFill/>
        </p:spPr>
        <p:txBody>
          <a:bodyPr wrap="square">
            <a:spAutoFit/>
          </a:bodyPr>
          <a:lstStyle/>
          <a:p>
            <a:pPr marL="0" marR="0" lvl="0" indent="0" algn="l" rtl="0">
              <a:lnSpc>
                <a:spcPct val="100000"/>
              </a:lnSpc>
              <a:spcBef>
                <a:spcPts val="0"/>
              </a:spcBef>
              <a:spcAft>
                <a:spcPts val="0"/>
              </a:spcAft>
              <a:buNone/>
            </a:pPr>
            <a:r>
              <a:rPr lang="en-GB" sz="1400" b="0" i="0" u="none" strike="noStrike" cap="none" dirty="0">
                <a:solidFill>
                  <a:srgbClr val="9900CC"/>
                </a:solidFill>
                <a:latin typeface="Arial"/>
                <a:ea typeface="Arial"/>
                <a:cs typeface="Arial"/>
                <a:sym typeface="Arial"/>
                <a:hlinkClick r:id="rId5"/>
              </a:rPr>
              <a:t>https://vimeo.com/504484570</a:t>
            </a:r>
            <a:endParaRPr lang="en-GB" sz="1400" b="0" i="0" u="none" strike="noStrike" cap="none" dirty="0">
              <a:solidFill>
                <a:srgbClr val="9900CC"/>
              </a:solidFill>
              <a:latin typeface="Arial"/>
              <a:ea typeface="Arial"/>
              <a:cs typeface="Arial"/>
              <a:sym typeface="Arial"/>
            </a:endParaRPr>
          </a:p>
        </p:txBody>
      </p:sp>
    </p:spTree>
    <p:extLst>
      <p:ext uri="{BB962C8B-B14F-4D97-AF65-F5344CB8AC3E}">
        <p14:creationId xmlns:p14="http://schemas.microsoft.com/office/powerpoint/2010/main" val="1531887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Toy plastic numbers">
            <a:extLst>
              <a:ext uri="{FF2B5EF4-FFF2-40B4-BE49-F238E27FC236}">
                <a16:creationId xmlns:a16="http://schemas.microsoft.com/office/drawing/2014/main" id="{EE198475-C921-4C1A-B723-B9458800A93B}"/>
              </a:ext>
            </a:extLst>
          </p:cNvPr>
          <p:cNvPicPr>
            <a:picLocks noChangeAspect="1"/>
          </p:cNvPicPr>
          <p:nvPr/>
        </p:nvPicPr>
        <p:blipFill rotWithShape="1">
          <a:blip r:embed="rId2"/>
          <a:srcRect t="9380" b="6350"/>
          <a:stretch/>
        </p:blipFill>
        <p:spPr>
          <a:xfrm>
            <a:off x="0" y="10"/>
            <a:ext cx="12191980" cy="6857990"/>
          </a:xfrm>
          <a:prstGeom prst="rect">
            <a:avLst/>
          </a:prstGeom>
        </p:spPr>
      </p:pic>
      <p:sp>
        <p:nvSpPr>
          <p:cNvPr id="1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Title 3">
            <a:extLst>
              <a:ext uri="{FF2B5EF4-FFF2-40B4-BE49-F238E27FC236}">
                <a16:creationId xmlns:a16="http://schemas.microsoft.com/office/drawing/2014/main" id="{480A005A-304B-4546-9F17-5758E4F7E3B8}"/>
              </a:ext>
            </a:extLst>
          </p:cNvPr>
          <p:cNvSpPr>
            <a:spLocks noGrp="1"/>
          </p:cNvSpPr>
          <p:nvPr>
            <p:ph type="title"/>
          </p:nvPr>
        </p:nvSpPr>
        <p:spPr>
          <a:xfrm>
            <a:off x="8022020" y="4015703"/>
            <a:ext cx="3852041" cy="1834056"/>
          </a:xfrm>
        </p:spPr>
        <p:txBody>
          <a:bodyPr vert="horz" lIns="91440" tIns="45720" rIns="91440" bIns="45720" rtlCol="0" anchor="b">
            <a:normAutofit/>
          </a:bodyPr>
          <a:lstStyle/>
          <a:p>
            <a:pPr algn="ctr">
              <a:spcBef>
                <a:spcPct val="0"/>
              </a:spcBef>
            </a:pPr>
            <a:r>
              <a:rPr lang="en-US" sz="4000" kern="1200" dirty="0" err="1">
                <a:solidFill>
                  <a:schemeClr val="tx1"/>
                </a:solidFill>
                <a:latin typeface="+mj-lt"/>
                <a:ea typeface="+mj-ea"/>
                <a:cs typeface="+mj-cs"/>
              </a:rPr>
              <a:t>Maths</a:t>
            </a:r>
            <a:r>
              <a:rPr lang="en-US" sz="4000" kern="1200" dirty="0">
                <a:solidFill>
                  <a:schemeClr val="tx1"/>
                </a:solidFill>
                <a:latin typeface="+mj-lt"/>
                <a:ea typeface="+mj-ea"/>
                <a:cs typeface="+mj-cs"/>
              </a:rPr>
              <a:t> Lesson 4</a:t>
            </a:r>
            <a:br>
              <a:rPr lang="en-US" sz="4000" kern="1200" dirty="0">
                <a:solidFill>
                  <a:schemeClr val="tx1"/>
                </a:solidFill>
                <a:latin typeface="+mj-lt"/>
                <a:ea typeface="+mj-ea"/>
                <a:cs typeface="+mj-cs"/>
              </a:rPr>
            </a:br>
            <a:br>
              <a:rPr lang="en-US" sz="4000" kern="1200" dirty="0">
                <a:solidFill>
                  <a:schemeClr val="tx1"/>
                </a:solidFill>
                <a:latin typeface="+mj-lt"/>
                <a:ea typeface="+mj-ea"/>
                <a:cs typeface="+mj-cs"/>
              </a:rPr>
            </a:br>
            <a:r>
              <a:rPr lang="en-US" sz="1600" kern="1200" dirty="0">
                <a:solidFill>
                  <a:schemeClr val="tx1"/>
                </a:solidFill>
                <a:latin typeface="+mn-lt"/>
                <a:ea typeface="+mj-ea"/>
                <a:cs typeface="+mj-cs"/>
              </a:rPr>
              <a:t>Click on the image to download the task sheet</a:t>
            </a:r>
          </a:p>
        </p:txBody>
      </p:sp>
      <p:cxnSp>
        <p:nvCxnSpPr>
          <p:cNvPr id="13" name="Straight Connector 1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graphicFrame>
        <p:nvGraphicFramePr>
          <p:cNvPr id="3" name="Object 2">
            <a:extLst>
              <a:ext uri="{FF2B5EF4-FFF2-40B4-BE49-F238E27FC236}">
                <a16:creationId xmlns:a16="http://schemas.microsoft.com/office/drawing/2014/main" id="{39E83A74-8576-4293-B80F-C3300CA294A2}"/>
              </a:ext>
            </a:extLst>
          </p:cNvPr>
          <p:cNvGraphicFramePr>
            <a:graphicFrameLocks noChangeAspect="1"/>
          </p:cNvGraphicFramePr>
          <p:nvPr>
            <p:extLst>
              <p:ext uri="{D42A27DB-BD31-4B8C-83A1-F6EECF244321}">
                <p14:modId xmlns:p14="http://schemas.microsoft.com/office/powerpoint/2010/main" val="3048422591"/>
              </p:ext>
            </p:extLst>
          </p:nvPr>
        </p:nvGraphicFramePr>
        <p:xfrm>
          <a:off x="874329" y="231458"/>
          <a:ext cx="4556875" cy="6448016"/>
        </p:xfrm>
        <a:graphic>
          <a:graphicData uri="http://schemas.openxmlformats.org/presentationml/2006/ole">
            <mc:AlternateContent xmlns:mc="http://schemas.openxmlformats.org/markup-compatibility/2006">
              <mc:Choice xmlns:v="urn:schemas-microsoft-com:vml" Requires="v">
                <p:oleObj name="Acrobat Document" r:id="rId3" imgW="5695816" imgH="8057914" progId="AcroExch.Document.DC">
                  <p:embed/>
                </p:oleObj>
              </mc:Choice>
              <mc:Fallback>
                <p:oleObj name="Acrobat Document" r:id="rId3" imgW="5695816" imgH="8057914" progId="AcroExch.Document.DC">
                  <p:embed/>
                  <p:pic>
                    <p:nvPicPr>
                      <p:cNvPr id="0" name=""/>
                      <p:cNvPicPr/>
                      <p:nvPr/>
                    </p:nvPicPr>
                    <p:blipFill>
                      <a:blip r:embed="rId4"/>
                      <a:stretch>
                        <a:fillRect/>
                      </a:stretch>
                    </p:blipFill>
                    <p:spPr>
                      <a:xfrm>
                        <a:off x="874329" y="231458"/>
                        <a:ext cx="4556875" cy="6448016"/>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5FAFE3F0-D894-47E8-8138-A538E1884C7F}"/>
              </a:ext>
            </a:extLst>
          </p:cNvPr>
          <p:cNvSpPr txBox="1"/>
          <p:nvPr/>
        </p:nvSpPr>
        <p:spPr>
          <a:xfrm>
            <a:off x="8826061" y="4778842"/>
            <a:ext cx="2582168" cy="307777"/>
          </a:xfrm>
          <a:prstGeom prst="rect">
            <a:avLst/>
          </a:prstGeom>
          <a:noFill/>
        </p:spPr>
        <p:txBody>
          <a:bodyPr wrap="square">
            <a:spAutoFit/>
          </a:bodyPr>
          <a:lstStyle/>
          <a:p>
            <a:pPr marL="0" marR="0" lvl="0" indent="0" algn="l" rtl="0">
              <a:lnSpc>
                <a:spcPct val="100000"/>
              </a:lnSpc>
              <a:spcBef>
                <a:spcPts val="0"/>
              </a:spcBef>
              <a:spcAft>
                <a:spcPts val="0"/>
              </a:spcAft>
              <a:buNone/>
            </a:pPr>
            <a:r>
              <a:rPr lang="en-GB" sz="1400" dirty="0">
                <a:hlinkClick r:id="rId5"/>
              </a:rPr>
              <a:t>https://vimeo.com/504485413</a:t>
            </a:r>
            <a:endParaRPr lang="en-GB" sz="1400" dirty="0">
              <a:solidFill>
                <a:srgbClr val="9900CC"/>
              </a:solidFill>
            </a:endParaRPr>
          </a:p>
        </p:txBody>
      </p:sp>
    </p:spTree>
    <p:extLst>
      <p:ext uri="{BB962C8B-B14F-4D97-AF65-F5344CB8AC3E}">
        <p14:creationId xmlns:p14="http://schemas.microsoft.com/office/powerpoint/2010/main" val="3574318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world map outline">
            <a:extLst>
              <a:ext uri="{FF2B5EF4-FFF2-40B4-BE49-F238E27FC236}">
                <a16:creationId xmlns:a16="http://schemas.microsoft.com/office/drawing/2014/main" id="{6FE15F9F-FE8F-4E00-8BEC-1D72CC3A0A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475"/>
            <a:ext cx="12192000" cy="6623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89C5218-BAEA-48E3-8163-C4949BD1879D}"/>
              </a:ext>
            </a:extLst>
          </p:cNvPr>
          <p:cNvSpPr txBox="1"/>
          <p:nvPr/>
        </p:nvSpPr>
        <p:spPr>
          <a:xfrm>
            <a:off x="0" y="95794"/>
            <a:ext cx="3936274" cy="307777"/>
          </a:xfrm>
          <a:prstGeom prst="rect">
            <a:avLst/>
          </a:prstGeom>
          <a:noFill/>
        </p:spPr>
        <p:txBody>
          <a:bodyPr wrap="square" rtlCol="0">
            <a:spAutoFit/>
          </a:bodyPr>
          <a:lstStyle/>
          <a:p>
            <a:r>
              <a:rPr lang="en-GB" u="sng" dirty="0"/>
              <a:t>Where in the world do bananas grow?</a:t>
            </a:r>
          </a:p>
        </p:txBody>
      </p:sp>
    </p:spTree>
    <p:extLst>
      <p:ext uri="{BB962C8B-B14F-4D97-AF65-F5344CB8AC3E}">
        <p14:creationId xmlns:p14="http://schemas.microsoft.com/office/powerpoint/2010/main" val="2477986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AFC16BD-6E55-43E9-AB0B-7071C26BF368}"/>
              </a:ext>
            </a:extLst>
          </p:cNvPr>
          <p:cNvPicPr>
            <a:picLocks noChangeAspect="1"/>
          </p:cNvPicPr>
          <p:nvPr/>
        </p:nvPicPr>
        <p:blipFill rotWithShape="1">
          <a:blip r:embed="rId2"/>
          <a:srcRect l="30894" t="22019" r="30504" b="21957"/>
          <a:stretch/>
        </p:blipFill>
        <p:spPr>
          <a:xfrm>
            <a:off x="2683902" y="643467"/>
            <a:ext cx="6824196" cy="5571065"/>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746366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14C668B-04C9-44C8-B181-9E7210D219AD}"/>
              </a:ext>
            </a:extLst>
          </p:cNvPr>
          <p:cNvPicPr>
            <a:picLocks noChangeAspect="1"/>
          </p:cNvPicPr>
          <p:nvPr/>
        </p:nvPicPr>
        <p:blipFill rotWithShape="1">
          <a:blip r:embed="rId2"/>
          <a:srcRect l="31170" t="21774" r="30573" b="22202"/>
          <a:stretch/>
        </p:blipFill>
        <p:spPr>
          <a:xfrm>
            <a:off x="2714396" y="643467"/>
            <a:ext cx="6763207" cy="5571065"/>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929704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5"/>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7" name="Google Shape;157;p8"/>
          <p:cNvGraphicFramePr/>
          <p:nvPr>
            <p:extLst>
              <p:ext uri="{D42A27DB-BD31-4B8C-83A1-F6EECF244321}">
                <p14:modId xmlns:p14="http://schemas.microsoft.com/office/powerpoint/2010/main" val="2152944437"/>
              </p:ext>
            </p:extLst>
          </p:nvPr>
        </p:nvGraphicFramePr>
        <p:xfrm>
          <a:off x="990600" y="914400"/>
          <a:ext cx="10134599" cy="490154"/>
        </p:xfrm>
        <a:graphic>
          <a:graphicData uri="http://schemas.openxmlformats.org/drawingml/2006/table">
            <a:tbl>
              <a:tblPr firstRow="1">
                <a:noFill/>
                <a:tableStyleId>{F495E0DA-75D3-4E81-A376-66377CB3E752}</a:tableStyleId>
              </a:tblPr>
              <a:tblGrid>
                <a:gridCol w="1420762">
                  <a:extLst>
                    <a:ext uri="{9D8B030D-6E8A-4147-A177-3AD203B41FA5}">
                      <a16:colId xmlns:a16="http://schemas.microsoft.com/office/drawing/2014/main" val="20000"/>
                    </a:ext>
                  </a:extLst>
                </a:gridCol>
                <a:gridCol w="8713837">
                  <a:extLst>
                    <a:ext uri="{9D8B030D-6E8A-4147-A177-3AD203B41FA5}">
                      <a16:colId xmlns:a16="http://schemas.microsoft.com/office/drawing/2014/main" val="20001"/>
                    </a:ext>
                  </a:extLst>
                </a:gridCol>
              </a:tblGrid>
              <a:tr h="373063">
                <a:tc>
                  <a:txBody>
                    <a:bodyPr/>
                    <a:lstStyle/>
                    <a:p>
                      <a:pPr marL="0" marR="0" lvl="0" indent="0" algn="l" rtl="0">
                        <a:lnSpc>
                          <a:spcPct val="100000"/>
                        </a:lnSpc>
                        <a:spcBef>
                          <a:spcPts val="0"/>
                        </a:spcBef>
                        <a:spcAft>
                          <a:spcPts val="0"/>
                        </a:spcAft>
                        <a:buClr>
                          <a:srgbClr val="000000"/>
                        </a:buClr>
                        <a:buSzPts val="1400"/>
                        <a:buFont typeface="Arial"/>
                        <a:buNone/>
                      </a:pPr>
                      <a:r>
                        <a:rPr lang="en-GB" sz="1200" u="none" strike="noStrike" cap="none">
                          <a:latin typeface="Arial"/>
                          <a:ea typeface="Arial"/>
                          <a:cs typeface="Arial"/>
                          <a:sym typeface="Arial"/>
                        </a:rPr>
                        <a:t>Stage: 2</a:t>
                      </a:r>
                      <a:endParaRPr sz="1200" u="none" strike="noStrike" cap="none"/>
                    </a:p>
                  </a:txBody>
                  <a:tcPr marL="78673" marR="78673" marT="39337" marB="39337"/>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u="none" strike="noStrike" cap="none" dirty="0"/>
                        <a:t>Spelling Rules: The /l/ or /ul/ sound spelled ’-el’ at the end of words. </a:t>
                      </a:r>
                      <a:r>
                        <a:rPr lang="en-GB" sz="1200" b="0" i="0" u="none" strike="noStrike" cap="none" dirty="0">
                          <a:solidFill>
                            <a:srgbClr val="000000"/>
                          </a:solidFill>
                          <a:latin typeface="Arial"/>
                          <a:cs typeface="Arial"/>
                          <a:sym typeface="Arial"/>
                        </a:rPr>
                        <a:t>This spelling is used after m, n, r, s, v, w and commonly s. </a:t>
                      </a:r>
                    </a:p>
                    <a:p>
                      <a:pPr marL="0" marR="0" lvl="0" indent="0" algn="l" rtl="0">
                        <a:lnSpc>
                          <a:spcPct val="100000"/>
                        </a:lnSpc>
                        <a:spcBef>
                          <a:spcPts val="0"/>
                        </a:spcBef>
                        <a:spcAft>
                          <a:spcPts val="0"/>
                        </a:spcAft>
                        <a:buClr>
                          <a:srgbClr val="000000"/>
                        </a:buClr>
                        <a:buSzPts val="1400"/>
                        <a:buFont typeface="Arial"/>
                        <a:buNone/>
                      </a:pPr>
                      <a:endParaRPr sz="1500" dirty="0"/>
                    </a:p>
                  </a:txBody>
                  <a:tcPr marL="78673" marR="78673" marT="39337" marB="39337"/>
                </a:tc>
                <a:extLst>
                  <a:ext uri="{0D108BD9-81ED-4DB2-BD59-A6C34878D82A}">
                    <a16:rowId xmlns:a16="http://schemas.microsoft.com/office/drawing/2014/main" val="10000"/>
                  </a:ext>
                </a:extLst>
              </a:tr>
            </a:tbl>
          </a:graphicData>
        </a:graphic>
      </p:graphicFrame>
      <p:graphicFrame>
        <p:nvGraphicFramePr>
          <p:cNvPr id="156" name="Google Shape;156;p8"/>
          <p:cNvGraphicFramePr/>
          <p:nvPr>
            <p:extLst>
              <p:ext uri="{D42A27DB-BD31-4B8C-83A1-F6EECF244321}">
                <p14:modId xmlns:p14="http://schemas.microsoft.com/office/powerpoint/2010/main" val="1818572812"/>
              </p:ext>
            </p:extLst>
          </p:nvPr>
        </p:nvGraphicFramePr>
        <p:xfrm>
          <a:off x="990600" y="1357313"/>
          <a:ext cx="10134600" cy="4524367"/>
        </p:xfrm>
        <a:graphic>
          <a:graphicData uri="http://schemas.openxmlformats.org/drawingml/2006/table">
            <a:tbl>
              <a:tblPr firstRow="1">
                <a:noFill/>
                <a:tableStyleId>{F495E0DA-75D3-4E81-A376-66377CB3E752}</a:tableStyleId>
              </a:tblPr>
              <a:tblGrid>
                <a:gridCol w="2533650">
                  <a:extLst>
                    <a:ext uri="{9D8B030D-6E8A-4147-A177-3AD203B41FA5}">
                      <a16:colId xmlns:a16="http://schemas.microsoft.com/office/drawing/2014/main" val="20000"/>
                    </a:ext>
                  </a:extLst>
                </a:gridCol>
                <a:gridCol w="2533650">
                  <a:extLst>
                    <a:ext uri="{9D8B030D-6E8A-4147-A177-3AD203B41FA5}">
                      <a16:colId xmlns:a16="http://schemas.microsoft.com/office/drawing/2014/main" val="20001"/>
                    </a:ext>
                  </a:extLst>
                </a:gridCol>
                <a:gridCol w="2533650">
                  <a:extLst>
                    <a:ext uri="{9D8B030D-6E8A-4147-A177-3AD203B41FA5}">
                      <a16:colId xmlns:a16="http://schemas.microsoft.com/office/drawing/2014/main" val="20002"/>
                    </a:ext>
                  </a:extLst>
                </a:gridCol>
                <a:gridCol w="2533650">
                  <a:extLst>
                    <a:ext uri="{9D8B030D-6E8A-4147-A177-3AD203B41FA5}">
                      <a16:colId xmlns:a16="http://schemas.microsoft.com/office/drawing/2014/main" val="20003"/>
                    </a:ext>
                  </a:extLst>
                </a:gridCol>
              </a:tblGrid>
              <a:tr h="587017">
                <a:tc>
                  <a:txBody>
                    <a:bodyPr/>
                    <a:lstStyle/>
                    <a:p>
                      <a:pPr marL="0" marR="0" lvl="0" indent="0" algn="l" rtl="0">
                        <a:lnSpc>
                          <a:spcPct val="100000"/>
                        </a:lnSpc>
                        <a:spcBef>
                          <a:spcPts val="0"/>
                        </a:spcBef>
                        <a:spcAft>
                          <a:spcPts val="0"/>
                        </a:spcAft>
                        <a:buClr>
                          <a:srgbClr val="000000"/>
                        </a:buClr>
                        <a:buSzPts val="1400"/>
                        <a:buFont typeface="Arial"/>
                        <a:buNone/>
                      </a:pPr>
                      <a:r>
                        <a:rPr lang="en-GB" sz="1200" u="none" strike="noStrike" cap="none">
                          <a:latin typeface="Arial"/>
                          <a:ea typeface="Arial"/>
                          <a:cs typeface="Arial"/>
                          <a:sym typeface="Arial"/>
                        </a:rPr>
                        <a:t>Spellings</a:t>
                      </a:r>
                      <a:endParaRPr sz="1200" u="none" strike="noStrike" cap="none"/>
                    </a:p>
                  </a:txBody>
                  <a:tcPr marL="78000" marR="78000" marT="39000" marB="39000">
                    <a:solidFill>
                      <a:srgbClr val="FFF2C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200" u="none" strike="noStrike" cap="none">
                          <a:latin typeface="Arial"/>
                          <a:ea typeface="Arial"/>
                          <a:cs typeface="Arial"/>
                          <a:sym typeface="Arial"/>
                        </a:rPr>
                        <a:t>1</a:t>
                      </a:r>
                      <a:r>
                        <a:rPr lang="en-GB" sz="1200" u="none" strike="noStrike" cap="none" baseline="30000">
                          <a:latin typeface="Arial"/>
                          <a:ea typeface="Arial"/>
                          <a:cs typeface="Arial"/>
                          <a:sym typeface="Arial"/>
                        </a:rPr>
                        <a:t>st</a:t>
                      </a:r>
                      <a:r>
                        <a:rPr lang="en-GB" sz="1200" u="none" strike="noStrike" cap="none">
                          <a:latin typeface="Arial"/>
                          <a:ea typeface="Arial"/>
                          <a:cs typeface="Arial"/>
                          <a:sym typeface="Arial"/>
                        </a:rPr>
                        <a:t> Attempt</a:t>
                      </a:r>
                      <a:endParaRPr sz="1200" u="none" strike="noStrike" cap="none"/>
                    </a:p>
                  </a:txBody>
                  <a:tcPr marL="78000" marR="78000" marT="39000" marB="39000">
                    <a:solidFill>
                      <a:srgbClr val="FFF2C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200" u="none" strike="noStrike" cap="none">
                          <a:latin typeface="Arial"/>
                          <a:ea typeface="Arial"/>
                          <a:cs typeface="Arial"/>
                          <a:sym typeface="Arial"/>
                        </a:rPr>
                        <a:t>2</a:t>
                      </a:r>
                      <a:r>
                        <a:rPr lang="en-GB" sz="1200" u="none" strike="noStrike" cap="none" baseline="30000">
                          <a:latin typeface="Arial"/>
                          <a:ea typeface="Arial"/>
                          <a:cs typeface="Arial"/>
                          <a:sym typeface="Arial"/>
                        </a:rPr>
                        <a:t>nd</a:t>
                      </a:r>
                      <a:r>
                        <a:rPr lang="en-GB" sz="1200" u="none" strike="noStrike" cap="none">
                          <a:latin typeface="Arial"/>
                          <a:ea typeface="Arial"/>
                          <a:cs typeface="Arial"/>
                          <a:sym typeface="Arial"/>
                        </a:rPr>
                        <a:t> Attempt</a:t>
                      </a:r>
                      <a:endParaRPr sz="1200" u="none" strike="noStrike" cap="none">
                        <a:latin typeface="Arial"/>
                        <a:ea typeface="Arial"/>
                        <a:cs typeface="Arial"/>
                        <a:sym typeface="Arial"/>
                      </a:endParaRPr>
                    </a:p>
                  </a:txBody>
                  <a:tcPr marL="78000" marR="78000" marT="39000" marB="39000">
                    <a:solidFill>
                      <a:srgbClr val="FFF2C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200" u="none" strike="noStrike" cap="none">
                          <a:latin typeface="Arial"/>
                          <a:ea typeface="Arial"/>
                          <a:cs typeface="Arial"/>
                          <a:sym typeface="Arial"/>
                        </a:rPr>
                        <a:t>3</a:t>
                      </a:r>
                      <a:r>
                        <a:rPr lang="en-GB" sz="1200" u="none" strike="noStrike" cap="none" baseline="30000">
                          <a:latin typeface="Arial"/>
                          <a:ea typeface="Arial"/>
                          <a:cs typeface="Arial"/>
                          <a:sym typeface="Arial"/>
                        </a:rPr>
                        <a:t>rd</a:t>
                      </a:r>
                      <a:r>
                        <a:rPr lang="en-GB" sz="1200" u="none" strike="noStrike" cap="none">
                          <a:latin typeface="Arial"/>
                          <a:ea typeface="Arial"/>
                          <a:cs typeface="Arial"/>
                          <a:sym typeface="Arial"/>
                        </a:rPr>
                        <a:t> Attempt</a:t>
                      </a:r>
                      <a:endParaRPr sz="1200" u="none" strike="noStrike" cap="none"/>
                    </a:p>
                  </a:txBody>
                  <a:tcPr marL="78000" marR="78000" marT="39000" marB="39000">
                    <a:solidFill>
                      <a:srgbClr val="FFF2CC"/>
                    </a:solidFill>
                  </a:tcPr>
                </a:tc>
                <a:extLst>
                  <a:ext uri="{0D108BD9-81ED-4DB2-BD59-A6C34878D82A}">
                    <a16:rowId xmlns:a16="http://schemas.microsoft.com/office/drawing/2014/main" val="10000"/>
                  </a:ext>
                </a:extLst>
              </a:tr>
              <a:tr h="393735">
                <a:tc>
                  <a:txBody>
                    <a:bodyPr/>
                    <a:lstStyle/>
                    <a:p>
                      <a:r>
                        <a:rPr lang="en-GB" dirty="0">
                          <a:latin typeface="+mj-lt"/>
                          <a:ea typeface="OpenDyslexic" charset="0"/>
                          <a:cs typeface="OpenDyslexic" charset="0"/>
                        </a:rPr>
                        <a:t>tunnel</a:t>
                      </a:r>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200" u="none" strike="noStrike" cap="none" dirty="0">
                        <a:latin typeface="Arial"/>
                        <a:ea typeface="Arial"/>
                        <a:cs typeface="Arial"/>
                        <a:sym typeface="Arial"/>
                      </a:endParaRPr>
                    </a:p>
                  </a:txBody>
                  <a:tcPr marL="78000" marR="78000" marT="39000" marB="39000"/>
                </a:tc>
                <a:tc>
                  <a:txBody>
                    <a:bodyPr/>
                    <a:lstStyle/>
                    <a:p>
                      <a:pPr marL="0" marR="0" lvl="0" indent="0" algn="l" rtl="0">
                        <a:lnSpc>
                          <a:spcPct val="100000"/>
                        </a:lnSpc>
                        <a:spcBef>
                          <a:spcPts val="0"/>
                        </a:spcBef>
                        <a:spcAft>
                          <a:spcPts val="0"/>
                        </a:spcAft>
                        <a:buClr>
                          <a:srgbClr val="000000"/>
                        </a:buClr>
                        <a:buSzPts val="1400"/>
                        <a:buFont typeface="Arial"/>
                        <a:buNone/>
                      </a:pPr>
                      <a:endParaRPr sz="1200" u="none" strike="noStrike" cap="none">
                        <a:latin typeface="Arial"/>
                        <a:ea typeface="Arial"/>
                        <a:cs typeface="Arial"/>
                        <a:sym typeface="Arial"/>
                      </a:endParaRPr>
                    </a:p>
                  </a:txBody>
                  <a:tcPr marL="78000" marR="78000" marT="39000" marB="39000"/>
                </a:tc>
                <a:tc>
                  <a:txBody>
                    <a:bodyPr/>
                    <a:lstStyle/>
                    <a:p>
                      <a:pPr marL="0" marR="0" lvl="0" indent="0" algn="l" rtl="0">
                        <a:lnSpc>
                          <a:spcPct val="100000"/>
                        </a:lnSpc>
                        <a:spcBef>
                          <a:spcPts val="0"/>
                        </a:spcBef>
                        <a:spcAft>
                          <a:spcPts val="0"/>
                        </a:spcAft>
                        <a:buClr>
                          <a:srgbClr val="000000"/>
                        </a:buClr>
                        <a:buSzPts val="1400"/>
                        <a:buFont typeface="Arial"/>
                        <a:buNone/>
                      </a:pPr>
                      <a:endParaRPr sz="1200" u="none" strike="noStrike" cap="none" dirty="0">
                        <a:latin typeface="Arial"/>
                        <a:ea typeface="Arial"/>
                        <a:cs typeface="Arial"/>
                        <a:sym typeface="Arial"/>
                      </a:endParaRPr>
                    </a:p>
                  </a:txBody>
                  <a:tcPr marL="78000" marR="78000" marT="39000" marB="39000"/>
                </a:tc>
                <a:extLst>
                  <a:ext uri="{0D108BD9-81ED-4DB2-BD59-A6C34878D82A}">
                    <a16:rowId xmlns:a16="http://schemas.microsoft.com/office/drawing/2014/main" val="10001"/>
                  </a:ext>
                </a:extLst>
              </a:tr>
              <a:tr h="393735">
                <a:tc>
                  <a:txBody>
                    <a:bodyPr/>
                    <a:lstStyle/>
                    <a:p>
                      <a:r>
                        <a:rPr lang="en-GB" dirty="0">
                          <a:latin typeface="+mj-lt"/>
                          <a:ea typeface="OpenDyslexic" charset="0"/>
                          <a:cs typeface="OpenDyslexic" charset="0"/>
                        </a:rPr>
                        <a:t>travel </a:t>
                      </a:r>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200" u="none" strike="noStrike" cap="none">
                        <a:latin typeface="Arial"/>
                        <a:ea typeface="Arial"/>
                        <a:cs typeface="Arial"/>
                        <a:sym typeface="Arial"/>
                      </a:endParaRPr>
                    </a:p>
                  </a:txBody>
                  <a:tcPr marL="78000" marR="78000" marT="39000" marB="39000"/>
                </a:tc>
                <a:tc>
                  <a:txBody>
                    <a:bodyPr/>
                    <a:lstStyle/>
                    <a:p>
                      <a:pPr marL="0" marR="0" lvl="0" indent="0" algn="l" rtl="0">
                        <a:lnSpc>
                          <a:spcPct val="100000"/>
                        </a:lnSpc>
                        <a:spcBef>
                          <a:spcPts val="0"/>
                        </a:spcBef>
                        <a:spcAft>
                          <a:spcPts val="0"/>
                        </a:spcAft>
                        <a:buClr>
                          <a:srgbClr val="000000"/>
                        </a:buClr>
                        <a:buSzPts val="1400"/>
                        <a:buFont typeface="Arial"/>
                        <a:buNone/>
                      </a:pPr>
                      <a:endParaRPr sz="1200" u="none" strike="noStrike" cap="none">
                        <a:latin typeface="Arial"/>
                        <a:ea typeface="Arial"/>
                        <a:cs typeface="Arial"/>
                        <a:sym typeface="Arial"/>
                      </a:endParaRPr>
                    </a:p>
                  </a:txBody>
                  <a:tcPr marL="78000" marR="78000" marT="39000" marB="39000"/>
                </a:tc>
                <a:tc>
                  <a:txBody>
                    <a:bodyPr/>
                    <a:lstStyle/>
                    <a:p>
                      <a:pPr marL="0" marR="0" lvl="0" indent="0" algn="l" rtl="0">
                        <a:lnSpc>
                          <a:spcPct val="100000"/>
                        </a:lnSpc>
                        <a:spcBef>
                          <a:spcPts val="0"/>
                        </a:spcBef>
                        <a:spcAft>
                          <a:spcPts val="0"/>
                        </a:spcAft>
                        <a:buClr>
                          <a:srgbClr val="000000"/>
                        </a:buClr>
                        <a:buSzPts val="1400"/>
                        <a:buFont typeface="Arial"/>
                        <a:buNone/>
                      </a:pPr>
                      <a:endParaRPr sz="1200" u="none" strike="noStrike" cap="none">
                        <a:latin typeface="Arial"/>
                        <a:ea typeface="Arial"/>
                        <a:cs typeface="Arial"/>
                        <a:sym typeface="Arial"/>
                      </a:endParaRPr>
                    </a:p>
                  </a:txBody>
                  <a:tcPr marL="78000" marR="78000" marT="39000" marB="39000"/>
                </a:tc>
                <a:extLst>
                  <a:ext uri="{0D108BD9-81ED-4DB2-BD59-A6C34878D82A}">
                    <a16:rowId xmlns:a16="http://schemas.microsoft.com/office/drawing/2014/main" val="10002"/>
                  </a:ext>
                </a:extLst>
              </a:tr>
              <a:tr h="393735">
                <a:tc>
                  <a:txBody>
                    <a:bodyPr/>
                    <a:lstStyle/>
                    <a:p>
                      <a:r>
                        <a:rPr lang="en-GB" dirty="0">
                          <a:latin typeface="+mj-lt"/>
                          <a:ea typeface="OpenDyslexic" charset="0"/>
                          <a:cs typeface="OpenDyslexic" charset="0"/>
                        </a:rPr>
                        <a:t>towel</a:t>
                      </a:r>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200" u="none" strike="noStrike" cap="none">
                        <a:latin typeface="Arial"/>
                        <a:ea typeface="Arial"/>
                        <a:cs typeface="Arial"/>
                        <a:sym typeface="Arial"/>
                      </a:endParaRPr>
                    </a:p>
                  </a:txBody>
                  <a:tcPr marL="78000" marR="78000" marT="39000" marB="39000"/>
                </a:tc>
                <a:tc>
                  <a:txBody>
                    <a:bodyPr/>
                    <a:lstStyle/>
                    <a:p>
                      <a:pPr marL="0" marR="0" lvl="0" indent="0" algn="l" rtl="0">
                        <a:lnSpc>
                          <a:spcPct val="100000"/>
                        </a:lnSpc>
                        <a:spcBef>
                          <a:spcPts val="0"/>
                        </a:spcBef>
                        <a:spcAft>
                          <a:spcPts val="0"/>
                        </a:spcAft>
                        <a:buClr>
                          <a:srgbClr val="000000"/>
                        </a:buClr>
                        <a:buSzPts val="1400"/>
                        <a:buFont typeface="Arial"/>
                        <a:buNone/>
                      </a:pPr>
                      <a:endParaRPr sz="1200" u="none" strike="noStrike" cap="none">
                        <a:latin typeface="Arial"/>
                        <a:ea typeface="Arial"/>
                        <a:cs typeface="Arial"/>
                        <a:sym typeface="Arial"/>
                      </a:endParaRPr>
                    </a:p>
                  </a:txBody>
                  <a:tcPr marL="78000" marR="78000" marT="39000" marB="39000"/>
                </a:tc>
                <a:tc>
                  <a:txBody>
                    <a:bodyPr/>
                    <a:lstStyle/>
                    <a:p>
                      <a:pPr marL="0" marR="0" lvl="0" indent="0" algn="l" rtl="0">
                        <a:lnSpc>
                          <a:spcPct val="100000"/>
                        </a:lnSpc>
                        <a:spcBef>
                          <a:spcPts val="0"/>
                        </a:spcBef>
                        <a:spcAft>
                          <a:spcPts val="0"/>
                        </a:spcAft>
                        <a:buClr>
                          <a:srgbClr val="000000"/>
                        </a:buClr>
                        <a:buSzPts val="1400"/>
                        <a:buFont typeface="Arial"/>
                        <a:buNone/>
                      </a:pPr>
                      <a:endParaRPr sz="1200" u="none" strike="noStrike" cap="none">
                        <a:latin typeface="Arial"/>
                        <a:ea typeface="Arial"/>
                        <a:cs typeface="Arial"/>
                        <a:sym typeface="Arial"/>
                      </a:endParaRPr>
                    </a:p>
                  </a:txBody>
                  <a:tcPr marL="78000" marR="78000" marT="39000" marB="39000"/>
                </a:tc>
                <a:extLst>
                  <a:ext uri="{0D108BD9-81ED-4DB2-BD59-A6C34878D82A}">
                    <a16:rowId xmlns:a16="http://schemas.microsoft.com/office/drawing/2014/main" val="10003"/>
                  </a:ext>
                </a:extLst>
              </a:tr>
              <a:tr h="393735">
                <a:tc>
                  <a:txBody>
                    <a:bodyPr/>
                    <a:lstStyle/>
                    <a:p>
                      <a:r>
                        <a:rPr lang="en-GB" dirty="0">
                          <a:latin typeface="+mj-lt"/>
                          <a:ea typeface="OpenDyslexic" charset="0"/>
                          <a:cs typeface="OpenDyslexic" charset="0"/>
                        </a:rPr>
                        <a:t>vowel</a:t>
                      </a:r>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200" u="none" strike="noStrike" cap="none">
                        <a:latin typeface="Arial"/>
                        <a:ea typeface="Arial"/>
                        <a:cs typeface="Arial"/>
                        <a:sym typeface="Arial"/>
                      </a:endParaRPr>
                    </a:p>
                  </a:txBody>
                  <a:tcPr marL="78000" marR="78000" marT="39000" marB="39000"/>
                </a:tc>
                <a:tc>
                  <a:txBody>
                    <a:bodyPr/>
                    <a:lstStyle/>
                    <a:p>
                      <a:pPr marL="0" marR="0" lvl="0" indent="0" algn="l" rtl="0">
                        <a:lnSpc>
                          <a:spcPct val="100000"/>
                        </a:lnSpc>
                        <a:spcBef>
                          <a:spcPts val="0"/>
                        </a:spcBef>
                        <a:spcAft>
                          <a:spcPts val="0"/>
                        </a:spcAft>
                        <a:buClr>
                          <a:srgbClr val="000000"/>
                        </a:buClr>
                        <a:buSzPts val="1400"/>
                        <a:buFont typeface="Arial"/>
                        <a:buNone/>
                      </a:pPr>
                      <a:endParaRPr sz="1200" u="none" strike="noStrike" cap="none">
                        <a:latin typeface="Arial"/>
                        <a:ea typeface="Arial"/>
                        <a:cs typeface="Arial"/>
                        <a:sym typeface="Arial"/>
                      </a:endParaRPr>
                    </a:p>
                  </a:txBody>
                  <a:tcPr marL="78000" marR="78000" marT="39000" marB="39000"/>
                </a:tc>
                <a:tc>
                  <a:txBody>
                    <a:bodyPr/>
                    <a:lstStyle/>
                    <a:p>
                      <a:pPr marL="0" marR="0" lvl="0" indent="0" algn="l" rtl="0">
                        <a:lnSpc>
                          <a:spcPct val="100000"/>
                        </a:lnSpc>
                        <a:spcBef>
                          <a:spcPts val="0"/>
                        </a:spcBef>
                        <a:spcAft>
                          <a:spcPts val="0"/>
                        </a:spcAft>
                        <a:buClr>
                          <a:srgbClr val="000000"/>
                        </a:buClr>
                        <a:buSzPts val="1400"/>
                        <a:buFont typeface="Arial"/>
                        <a:buNone/>
                      </a:pPr>
                      <a:endParaRPr sz="1200" u="none" strike="noStrike" cap="none">
                        <a:latin typeface="Arial"/>
                        <a:ea typeface="Arial"/>
                        <a:cs typeface="Arial"/>
                        <a:sym typeface="Arial"/>
                      </a:endParaRPr>
                    </a:p>
                  </a:txBody>
                  <a:tcPr marL="78000" marR="78000" marT="39000" marB="39000"/>
                </a:tc>
                <a:extLst>
                  <a:ext uri="{0D108BD9-81ED-4DB2-BD59-A6C34878D82A}">
                    <a16:rowId xmlns:a16="http://schemas.microsoft.com/office/drawing/2014/main" val="10004"/>
                  </a:ext>
                </a:extLst>
              </a:tr>
              <a:tr h="393735">
                <a:tc>
                  <a:txBody>
                    <a:bodyPr/>
                    <a:lstStyle/>
                    <a:p>
                      <a:r>
                        <a:rPr lang="en-GB" dirty="0">
                          <a:latin typeface="+mj-lt"/>
                          <a:ea typeface="OpenDyslexic" charset="0"/>
                          <a:cs typeface="OpenDyslexic" charset="0"/>
                        </a:rPr>
                        <a:t>angel</a:t>
                      </a:r>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200" u="none" strike="noStrike" cap="none">
                        <a:latin typeface="Arial"/>
                        <a:ea typeface="Arial"/>
                        <a:cs typeface="Arial"/>
                        <a:sym typeface="Arial"/>
                      </a:endParaRPr>
                    </a:p>
                  </a:txBody>
                  <a:tcPr marL="78000" marR="78000" marT="39000" marB="39000"/>
                </a:tc>
                <a:tc>
                  <a:txBody>
                    <a:bodyPr/>
                    <a:lstStyle/>
                    <a:p>
                      <a:pPr marL="0" marR="0" lvl="0" indent="0" algn="l" rtl="0">
                        <a:lnSpc>
                          <a:spcPct val="100000"/>
                        </a:lnSpc>
                        <a:spcBef>
                          <a:spcPts val="0"/>
                        </a:spcBef>
                        <a:spcAft>
                          <a:spcPts val="0"/>
                        </a:spcAft>
                        <a:buClr>
                          <a:srgbClr val="000000"/>
                        </a:buClr>
                        <a:buSzPts val="1400"/>
                        <a:buFont typeface="Arial"/>
                        <a:buNone/>
                      </a:pPr>
                      <a:endParaRPr sz="1200" u="none" strike="noStrike" cap="none">
                        <a:latin typeface="Arial"/>
                        <a:ea typeface="Arial"/>
                        <a:cs typeface="Arial"/>
                        <a:sym typeface="Arial"/>
                      </a:endParaRPr>
                    </a:p>
                  </a:txBody>
                  <a:tcPr marL="78000" marR="78000" marT="39000" marB="39000"/>
                </a:tc>
                <a:tc>
                  <a:txBody>
                    <a:bodyPr/>
                    <a:lstStyle/>
                    <a:p>
                      <a:pPr marL="0" marR="0" lvl="0" indent="0" algn="l" rtl="0">
                        <a:lnSpc>
                          <a:spcPct val="100000"/>
                        </a:lnSpc>
                        <a:spcBef>
                          <a:spcPts val="0"/>
                        </a:spcBef>
                        <a:spcAft>
                          <a:spcPts val="0"/>
                        </a:spcAft>
                        <a:buClr>
                          <a:srgbClr val="000000"/>
                        </a:buClr>
                        <a:buSzPts val="1400"/>
                        <a:buFont typeface="Arial"/>
                        <a:buNone/>
                      </a:pPr>
                      <a:endParaRPr sz="1200" u="none" strike="noStrike" cap="none">
                        <a:latin typeface="Arial"/>
                        <a:ea typeface="Arial"/>
                        <a:cs typeface="Arial"/>
                        <a:sym typeface="Arial"/>
                      </a:endParaRPr>
                    </a:p>
                  </a:txBody>
                  <a:tcPr marL="78000" marR="78000" marT="39000" marB="39000"/>
                </a:tc>
                <a:extLst>
                  <a:ext uri="{0D108BD9-81ED-4DB2-BD59-A6C34878D82A}">
                    <a16:rowId xmlns:a16="http://schemas.microsoft.com/office/drawing/2014/main" val="10005"/>
                  </a:ext>
                </a:extLst>
              </a:tr>
              <a:tr h="393735">
                <a:tc>
                  <a:txBody>
                    <a:bodyPr/>
                    <a:lstStyle/>
                    <a:p>
                      <a:r>
                        <a:rPr lang="en-GB" dirty="0">
                          <a:latin typeface="+mj-lt"/>
                          <a:ea typeface="OpenDyslexic" charset="0"/>
                          <a:cs typeface="OpenDyslexic" charset="0"/>
                        </a:rPr>
                        <a:t>banana</a:t>
                      </a:r>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200" u="none" strike="noStrike" cap="none">
                        <a:latin typeface="Arial"/>
                        <a:ea typeface="Arial"/>
                        <a:cs typeface="Arial"/>
                        <a:sym typeface="Arial"/>
                      </a:endParaRPr>
                    </a:p>
                  </a:txBody>
                  <a:tcPr marL="78000" marR="78000" marT="39000" marB="39000"/>
                </a:tc>
                <a:tc>
                  <a:txBody>
                    <a:bodyPr/>
                    <a:lstStyle/>
                    <a:p>
                      <a:pPr marL="0" marR="0" lvl="0" indent="0" algn="l" rtl="0">
                        <a:lnSpc>
                          <a:spcPct val="100000"/>
                        </a:lnSpc>
                        <a:spcBef>
                          <a:spcPts val="0"/>
                        </a:spcBef>
                        <a:spcAft>
                          <a:spcPts val="0"/>
                        </a:spcAft>
                        <a:buClr>
                          <a:srgbClr val="000000"/>
                        </a:buClr>
                        <a:buSzPts val="1400"/>
                        <a:buFont typeface="Arial"/>
                        <a:buNone/>
                      </a:pPr>
                      <a:endParaRPr sz="1200" u="none" strike="noStrike" cap="none">
                        <a:latin typeface="Arial"/>
                        <a:ea typeface="Arial"/>
                        <a:cs typeface="Arial"/>
                        <a:sym typeface="Arial"/>
                      </a:endParaRPr>
                    </a:p>
                  </a:txBody>
                  <a:tcPr marL="78000" marR="78000" marT="39000" marB="39000"/>
                </a:tc>
                <a:tc>
                  <a:txBody>
                    <a:bodyPr/>
                    <a:lstStyle/>
                    <a:p>
                      <a:pPr marL="0" marR="0" lvl="0" indent="0" algn="l" rtl="0">
                        <a:lnSpc>
                          <a:spcPct val="100000"/>
                        </a:lnSpc>
                        <a:spcBef>
                          <a:spcPts val="0"/>
                        </a:spcBef>
                        <a:spcAft>
                          <a:spcPts val="0"/>
                        </a:spcAft>
                        <a:buClr>
                          <a:srgbClr val="000000"/>
                        </a:buClr>
                        <a:buSzPts val="1400"/>
                        <a:buFont typeface="Arial"/>
                        <a:buNone/>
                      </a:pPr>
                      <a:endParaRPr sz="1200" u="none" strike="noStrike" cap="none">
                        <a:latin typeface="Arial"/>
                        <a:ea typeface="Arial"/>
                        <a:cs typeface="Arial"/>
                        <a:sym typeface="Arial"/>
                      </a:endParaRPr>
                    </a:p>
                  </a:txBody>
                  <a:tcPr marL="78000" marR="78000" marT="39000" marB="39000"/>
                </a:tc>
                <a:extLst>
                  <a:ext uri="{0D108BD9-81ED-4DB2-BD59-A6C34878D82A}">
                    <a16:rowId xmlns:a16="http://schemas.microsoft.com/office/drawing/2014/main" val="10006"/>
                  </a:ext>
                </a:extLst>
              </a:tr>
              <a:tr h="393735">
                <a:tc>
                  <a:txBody>
                    <a:bodyPr/>
                    <a:lstStyle/>
                    <a:p>
                      <a:r>
                        <a:rPr lang="en-GB" dirty="0">
                          <a:latin typeface="+mj-lt"/>
                          <a:ea typeface="OpenDyslexic" charset="0"/>
                          <a:cs typeface="OpenDyslexic" charset="0"/>
                        </a:rPr>
                        <a:t>England</a:t>
                      </a:r>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200" u="none" strike="noStrike" cap="none">
                        <a:latin typeface="Arial"/>
                        <a:ea typeface="Arial"/>
                        <a:cs typeface="Arial"/>
                        <a:sym typeface="Arial"/>
                      </a:endParaRPr>
                    </a:p>
                  </a:txBody>
                  <a:tcPr marL="78000" marR="78000" marT="39000" marB="39000"/>
                </a:tc>
                <a:tc>
                  <a:txBody>
                    <a:bodyPr/>
                    <a:lstStyle/>
                    <a:p>
                      <a:pPr marL="0" marR="0" lvl="0" indent="0" algn="l" rtl="0">
                        <a:lnSpc>
                          <a:spcPct val="100000"/>
                        </a:lnSpc>
                        <a:spcBef>
                          <a:spcPts val="0"/>
                        </a:spcBef>
                        <a:spcAft>
                          <a:spcPts val="0"/>
                        </a:spcAft>
                        <a:buClr>
                          <a:srgbClr val="000000"/>
                        </a:buClr>
                        <a:buSzPts val="1400"/>
                        <a:buFont typeface="Arial"/>
                        <a:buNone/>
                      </a:pPr>
                      <a:endParaRPr sz="1200" u="none" strike="noStrike" cap="none">
                        <a:latin typeface="Arial"/>
                        <a:ea typeface="Arial"/>
                        <a:cs typeface="Arial"/>
                        <a:sym typeface="Arial"/>
                      </a:endParaRPr>
                    </a:p>
                  </a:txBody>
                  <a:tcPr marL="78000" marR="78000" marT="39000" marB="39000"/>
                </a:tc>
                <a:tc>
                  <a:txBody>
                    <a:bodyPr/>
                    <a:lstStyle/>
                    <a:p>
                      <a:pPr marL="0" marR="0" lvl="0" indent="0" algn="l" rtl="0">
                        <a:lnSpc>
                          <a:spcPct val="100000"/>
                        </a:lnSpc>
                        <a:spcBef>
                          <a:spcPts val="0"/>
                        </a:spcBef>
                        <a:spcAft>
                          <a:spcPts val="0"/>
                        </a:spcAft>
                        <a:buClr>
                          <a:srgbClr val="000000"/>
                        </a:buClr>
                        <a:buSzPts val="1400"/>
                        <a:buFont typeface="Arial"/>
                        <a:buNone/>
                      </a:pPr>
                      <a:endParaRPr sz="1200" u="none" strike="noStrike" cap="none">
                        <a:latin typeface="Arial"/>
                        <a:ea typeface="Arial"/>
                        <a:cs typeface="Arial"/>
                        <a:sym typeface="Arial"/>
                      </a:endParaRPr>
                    </a:p>
                  </a:txBody>
                  <a:tcPr marL="78000" marR="78000" marT="39000" marB="39000"/>
                </a:tc>
                <a:extLst>
                  <a:ext uri="{0D108BD9-81ED-4DB2-BD59-A6C34878D82A}">
                    <a16:rowId xmlns:a16="http://schemas.microsoft.com/office/drawing/2014/main" val="10007"/>
                  </a:ext>
                </a:extLst>
              </a:tr>
              <a:tr h="393735">
                <a:tc>
                  <a:txBody>
                    <a:bodyPr/>
                    <a:lstStyle/>
                    <a:p>
                      <a:r>
                        <a:rPr lang="en-GB" dirty="0">
                          <a:latin typeface="+mj-lt"/>
                          <a:ea typeface="OpenDyslexic" charset="0"/>
                          <a:cs typeface="OpenDyslexic" charset="0"/>
                        </a:rPr>
                        <a:t>Scotland</a:t>
                      </a:r>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200" u="none" strike="noStrike" cap="none">
                        <a:latin typeface="Arial"/>
                        <a:ea typeface="Arial"/>
                        <a:cs typeface="Arial"/>
                        <a:sym typeface="Arial"/>
                      </a:endParaRPr>
                    </a:p>
                  </a:txBody>
                  <a:tcPr marL="78000" marR="78000" marT="39000" marB="39000"/>
                </a:tc>
                <a:tc>
                  <a:txBody>
                    <a:bodyPr/>
                    <a:lstStyle/>
                    <a:p>
                      <a:pPr marL="0" marR="0" lvl="0" indent="0" algn="l" rtl="0">
                        <a:lnSpc>
                          <a:spcPct val="100000"/>
                        </a:lnSpc>
                        <a:spcBef>
                          <a:spcPts val="0"/>
                        </a:spcBef>
                        <a:spcAft>
                          <a:spcPts val="0"/>
                        </a:spcAft>
                        <a:buClr>
                          <a:srgbClr val="000000"/>
                        </a:buClr>
                        <a:buSzPts val="1400"/>
                        <a:buFont typeface="Arial"/>
                        <a:buNone/>
                      </a:pPr>
                      <a:endParaRPr sz="1200" u="none" strike="noStrike" cap="none">
                        <a:latin typeface="Arial"/>
                        <a:ea typeface="Arial"/>
                        <a:cs typeface="Arial"/>
                        <a:sym typeface="Arial"/>
                      </a:endParaRPr>
                    </a:p>
                  </a:txBody>
                  <a:tcPr marL="78000" marR="78000" marT="39000" marB="39000"/>
                </a:tc>
                <a:tc>
                  <a:txBody>
                    <a:bodyPr/>
                    <a:lstStyle/>
                    <a:p>
                      <a:pPr marL="0" marR="0" lvl="0" indent="0" algn="l" rtl="0">
                        <a:lnSpc>
                          <a:spcPct val="100000"/>
                        </a:lnSpc>
                        <a:spcBef>
                          <a:spcPts val="0"/>
                        </a:spcBef>
                        <a:spcAft>
                          <a:spcPts val="0"/>
                        </a:spcAft>
                        <a:buClr>
                          <a:srgbClr val="000000"/>
                        </a:buClr>
                        <a:buSzPts val="1400"/>
                        <a:buFont typeface="Arial"/>
                        <a:buNone/>
                      </a:pPr>
                      <a:endParaRPr sz="1200" u="none" strike="noStrike" cap="none">
                        <a:latin typeface="Arial"/>
                        <a:ea typeface="Arial"/>
                        <a:cs typeface="Arial"/>
                        <a:sym typeface="Arial"/>
                      </a:endParaRPr>
                    </a:p>
                  </a:txBody>
                  <a:tcPr marL="78000" marR="78000" marT="39000" marB="39000"/>
                </a:tc>
                <a:extLst>
                  <a:ext uri="{0D108BD9-81ED-4DB2-BD59-A6C34878D82A}">
                    <a16:rowId xmlns:a16="http://schemas.microsoft.com/office/drawing/2014/main" val="10008"/>
                  </a:ext>
                </a:extLst>
              </a:tr>
              <a:tr h="393735">
                <a:tc>
                  <a:txBody>
                    <a:bodyPr/>
                    <a:lstStyle/>
                    <a:p>
                      <a:r>
                        <a:rPr lang="en-GB" dirty="0">
                          <a:latin typeface="+mj-lt"/>
                          <a:ea typeface="OpenDyslexic" charset="0"/>
                          <a:cs typeface="OpenDyslexic" charset="0"/>
                        </a:rPr>
                        <a:t>Wales</a:t>
                      </a:r>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200" u="none" strike="noStrike" cap="none">
                        <a:latin typeface="Arial"/>
                        <a:ea typeface="Arial"/>
                        <a:cs typeface="Arial"/>
                        <a:sym typeface="Arial"/>
                      </a:endParaRPr>
                    </a:p>
                  </a:txBody>
                  <a:tcPr marL="78000" marR="78000" marT="39000" marB="39000"/>
                </a:tc>
                <a:tc>
                  <a:txBody>
                    <a:bodyPr/>
                    <a:lstStyle/>
                    <a:p>
                      <a:pPr marL="0" marR="0" lvl="0" indent="0" algn="l" rtl="0">
                        <a:lnSpc>
                          <a:spcPct val="100000"/>
                        </a:lnSpc>
                        <a:spcBef>
                          <a:spcPts val="0"/>
                        </a:spcBef>
                        <a:spcAft>
                          <a:spcPts val="0"/>
                        </a:spcAft>
                        <a:buClr>
                          <a:srgbClr val="000000"/>
                        </a:buClr>
                        <a:buSzPts val="1400"/>
                        <a:buFont typeface="Arial"/>
                        <a:buNone/>
                      </a:pPr>
                      <a:endParaRPr sz="1200" u="none" strike="noStrike" cap="none">
                        <a:latin typeface="Arial"/>
                        <a:ea typeface="Arial"/>
                        <a:cs typeface="Arial"/>
                        <a:sym typeface="Arial"/>
                      </a:endParaRPr>
                    </a:p>
                  </a:txBody>
                  <a:tcPr marL="78000" marR="78000" marT="39000" marB="39000"/>
                </a:tc>
                <a:tc>
                  <a:txBody>
                    <a:bodyPr/>
                    <a:lstStyle/>
                    <a:p>
                      <a:pPr marL="0" marR="0" lvl="0" indent="0" algn="l" rtl="0">
                        <a:lnSpc>
                          <a:spcPct val="100000"/>
                        </a:lnSpc>
                        <a:spcBef>
                          <a:spcPts val="0"/>
                        </a:spcBef>
                        <a:spcAft>
                          <a:spcPts val="0"/>
                        </a:spcAft>
                        <a:buClr>
                          <a:srgbClr val="000000"/>
                        </a:buClr>
                        <a:buSzPts val="1400"/>
                        <a:buFont typeface="Arial"/>
                        <a:buNone/>
                      </a:pPr>
                      <a:endParaRPr sz="1200" u="none" strike="noStrike" cap="none">
                        <a:latin typeface="Arial"/>
                        <a:ea typeface="Arial"/>
                        <a:cs typeface="Arial"/>
                        <a:sym typeface="Arial"/>
                      </a:endParaRPr>
                    </a:p>
                  </a:txBody>
                  <a:tcPr marL="78000" marR="78000" marT="39000" marB="39000"/>
                </a:tc>
                <a:extLst>
                  <a:ext uri="{0D108BD9-81ED-4DB2-BD59-A6C34878D82A}">
                    <a16:rowId xmlns:a16="http://schemas.microsoft.com/office/drawing/2014/main" val="10009"/>
                  </a:ext>
                </a:extLst>
              </a:tr>
              <a:tr h="393735">
                <a:tc>
                  <a:txBody>
                    <a:bodyPr/>
                    <a:lstStyle/>
                    <a:p>
                      <a:r>
                        <a:rPr lang="en-GB" dirty="0">
                          <a:latin typeface="+mj-lt"/>
                          <a:ea typeface="OpenDyslexic" charset="0"/>
                          <a:cs typeface="OpenDyslexic" charset="0"/>
                        </a:rPr>
                        <a:t>Northern Ireland</a:t>
                      </a:r>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200" u="none" strike="noStrike" cap="none" dirty="0">
                        <a:latin typeface="Arial"/>
                        <a:ea typeface="Arial"/>
                        <a:cs typeface="Arial"/>
                        <a:sym typeface="Arial"/>
                      </a:endParaRPr>
                    </a:p>
                  </a:txBody>
                  <a:tcPr marL="78000" marR="78000" marT="39000" marB="39000"/>
                </a:tc>
                <a:tc>
                  <a:txBody>
                    <a:bodyPr/>
                    <a:lstStyle/>
                    <a:p>
                      <a:pPr marL="0" marR="0" lvl="0" indent="0" algn="l" rtl="0">
                        <a:lnSpc>
                          <a:spcPct val="100000"/>
                        </a:lnSpc>
                        <a:spcBef>
                          <a:spcPts val="0"/>
                        </a:spcBef>
                        <a:spcAft>
                          <a:spcPts val="0"/>
                        </a:spcAft>
                        <a:buClr>
                          <a:srgbClr val="000000"/>
                        </a:buClr>
                        <a:buSzPts val="1400"/>
                        <a:buFont typeface="Arial"/>
                        <a:buNone/>
                      </a:pPr>
                      <a:endParaRPr sz="1200" u="none" strike="noStrike" cap="none" dirty="0">
                        <a:latin typeface="Arial"/>
                        <a:ea typeface="Arial"/>
                        <a:cs typeface="Arial"/>
                        <a:sym typeface="Arial"/>
                      </a:endParaRPr>
                    </a:p>
                  </a:txBody>
                  <a:tcPr marL="78000" marR="78000" marT="39000" marB="39000"/>
                </a:tc>
                <a:tc>
                  <a:txBody>
                    <a:bodyPr/>
                    <a:lstStyle/>
                    <a:p>
                      <a:pPr marL="0" marR="0" lvl="0" indent="0" algn="l" rtl="0">
                        <a:lnSpc>
                          <a:spcPct val="100000"/>
                        </a:lnSpc>
                        <a:spcBef>
                          <a:spcPts val="0"/>
                        </a:spcBef>
                        <a:spcAft>
                          <a:spcPts val="0"/>
                        </a:spcAft>
                        <a:buClr>
                          <a:srgbClr val="000000"/>
                        </a:buClr>
                        <a:buSzPts val="1400"/>
                        <a:buFont typeface="Arial"/>
                        <a:buNone/>
                      </a:pPr>
                      <a:endParaRPr sz="1200" u="none" strike="noStrike" cap="none" dirty="0">
                        <a:latin typeface="Arial"/>
                        <a:ea typeface="Arial"/>
                        <a:cs typeface="Arial"/>
                        <a:sym typeface="Arial"/>
                      </a:endParaRPr>
                    </a:p>
                  </a:txBody>
                  <a:tcPr marL="78000" marR="78000" marT="39000" marB="39000"/>
                </a:tc>
                <a:extLst>
                  <a:ext uri="{0D108BD9-81ED-4DB2-BD59-A6C34878D82A}">
                    <a16:rowId xmlns:a16="http://schemas.microsoft.com/office/drawing/2014/main" val="1001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p:nvPr/>
        </p:nvSpPr>
        <p:spPr>
          <a:xfrm>
            <a:off x="8769803" y="175335"/>
            <a:ext cx="3259440"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rgbClr val="000000"/>
                </a:solidFill>
                <a:latin typeface="Arial"/>
                <a:ea typeface="Arial"/>
                <a:cs typeface="Arial"/>
                <a:sym typeface="Arial"/>
              </a:rPr>
              <a:t>Spelling Rules: The /l/ or /ul/ sound spelled ’-el’ at the end of words. </a:t>
            </a:r>
            <a:endParaRPr dirty="0"/>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800" b="0" i="0" u="none" strike="noStrike" cap="none" dirty="0">
                <a:solidFill>
                  <a:srgbClr val="000000"/>
                </a:solidFill>
                <a:latin typeface="Arial"/>
                <a:ea typeface="Arial"/>
                <a:cs typeface="Arial"/>
                <a:sym typeface="Arial"/>
              </a:rPr>
              <a:t>Can you create a wordsearch full of your spelling words?</a:t>
            </a:r>
            <a:endParaRPr dirty="0"/>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p:txBody>
      </p:sp>
      <p:graphicFrame>
        <p:nvGraphicFramePr>
          <p:cNvPr id="96" name="Google Shape;96;p2"/>
          <p:cNvGraphicFramePr/>
          <p:nvPr>
            <p:extLst>
              <p:ext uri="{D42A27DB-BD31-4B8C-83A1-F6EECF244321}">
                <p14:modId xmlns:p14="http://schemas.microsoft.com/office/powerpoint/2010/main" val="3852907234"/>
              </p:ext>
            </p:extLst>
          </p:nvPr>
        </p:nvGraphicFramePr>
        <p:xfrm>
          <a:off x="280760" y="175335"/>
          <a:ext cx="8206125" cy="6507375"/>
        </p:xfrm>
        <a:graphic>
          <a:graphicData uri="http://schemas.openxmlformats.org/drawingml/2006/table">
            <a:tbl>
              <a:tblPr firstRow="1" bandRow="1">
                <a:noFill/>
                <a:tableStyleId>{F495E0DA-75D3-4E81-A376-66377CB3E752}</a:tableStyleId>
              </a:tblPr>
              <a:tblGrid>
                <a:gridCol w="547075">
                  <a:extLst>
                    <a:ext uri="{9D8B030D-6E8A-4147-A177-3AD203B41FA5}">
                      <a16:colId xmlns:a16="http://schemas.microsoft.com/office/drawing/2014/main" val="20000"/>
                    </a:ext>
                  </a:extLst>
                </a:gridCol>
                <a:gridCol w="547075">
                  <a:extLst>
                    <a:ext uri="{9D8B030D-6E8A-4147-A177-3AD203B41FA5}">
                      <a16:colId xmlns:a16="http://schemas.microsoft.com/office/drawing/2014/main" val="20001"/>
                    </a:ext>
                  </a:extLst>
                </a:gridCol>
                <a:gridCol w="547075">
                  <a:extLst>
                    <a:ext uri="{9D8B030D-6E8A-4147-A177-3AD203B41FA5}">
                      <a16:colId xmlns:a16="http://schemas.microsoft.com/office/drawing/2014/main" val="20002"/>
                    </a:ext>
                  </a:extLst>
                </a:gridCol>
                <a:gridCol w="547075">
                  <a:extLst>
                    <a:ext uri="{9D8B030D-6E8A-4147-A177-3AD203B41FA5}">
                      <a16:colId xmlns:a16="http://schemas.microsoft.com/office/drawing/2014/main" val="20003"/>
                    </a:ext>
                  </a:extLst>
                </a:gridCol>
                <a:gridCol w="547075">
                  <a:extLst>
                    <a:ext uri="{9D8B030D-6E8A-4147-A177-3AD203B41FA5}">
                      <a16:colId xmlns:a16="http://schemas.microsoft.com/office/drawing/2014/main" val="20004"/>
                    </a:ext>
                  </a:extLst>
                </a:gridCol>
                <a:gridCol w="547075">
                  <a:extLst>
                    <a:ext uri="{9D8B030D-6E8A-4147-A177-3AD203B41FA5}">
                      <a16:colId xmlns:a16="http://schemas.microsoft.com/office/drawing/2014/main" val="20005"/>
                    </a:ext>
                  </a:extLst>
                </a:gridCol>
                <a:gridCol w="547075">
                  <a:extLst>
                    <a:ext uri="{9D8B030D-6E8A-4147-A177-3AD203B41FA5}">
                      <a16:colId xmlns:a16="http://schemas.microsoft.com/office/drawing/2014/main" val="20006"/>
                    </a:ext>
                  </a:extLst>
                </a:gridCol>
                <a:gridCol w="547075">
                  <a:extLst>
                    <a:ext uri="{9D8B030D-6E8A-4147-A177-3AD203B41FA5}">
                      <a16:colId xmlns:a16="http://schemas.microsoft.com/office/drawing/2014/main" val="20007"/>
                    </a:ext>
                  </a:extLst>
                </a:gridCol>
                <a:gridCol w="547075">
                  <a:extLst>
                    <a:ext uri="{9D8B030D-6E8A-4147-A177-3AD203B41FA5}">
                      <a16:colId xmlns:a16="http://schemas.microsoft.com/office/drawing/2014/main" val="20008"/>
                    </a:ext>
                  </a:extLst>
                </a:gridCol>
                <a:gridCol w="547075">
                  <a:extLst>
                    <a:ext uri="{9D8B030D-6E8A-4147-A177-3AD203B41FA5}">
                      <a16:colId xmlns:a16="http://schemas.microsoft.com/office/drawing/2014/main" val="20009"/>
                    </a:ext>
                  </a:extLst>
                </a:gridCol>
                <a:gridCol w="547075">
                  <a:extLst>
                    <a:ext uri="{9D8B030D-6E8A-4147-A177-3AD203B41FA5}">
                      <a16:colId xmlns:a16="http://schemas.microsoft.com/office/drawing/2014/main" val="20010"/>
                    </a:ext>
                  </a:extLst>
                </a:gridCol>
                <a:gridCol w="547075">
                  <a:extLst>
                    <a:ext uri="{9D8B030D-6E8A-4147-A177-3AD203B41FA5}">
                      <a16:colId xmlns:a16="http://schemas.microsoft.com/office/drawing/2014/main" val="20011"/>
                    </a:ext>
                  </a:extLst>
                </a:gridCol>
                <a:gridCol w="547075">
                  <a:extLst>
                    <a:ext uri="{9D8B030D-6E8A-4147-A177-3AD203B41FA5}">
                      <a16:colId xmlns:a16="http://schemas.microsoft.com/office/drawing/2014/main" val="20012"/>
                    </a:ext>
                  </a:extLst>
                </a:gridCol>
                <a:gridCol w="547075">
                  <a:extLst>
                    <a:ext uri="{9D8B030D-6E8A-4147-A177-3AD203B41FA5}">
                      <a16:colId xmlns:a16="http://schemas.microsoft.com/office/drawing/2014/main" val="20013"/>
                    </a:ext>
                  </a:extLst>
                </a:gridCol>
                <a:gridCol w="547075">
                  <a:extLst>
                    <a:ext uri="{9D8B030D-6E8A-4147-A177-3AD203B41FA5}">
                      <a16:colId xmlns:a16="http://schemas.microsoft.com/office/drawing/2014/main" val="20014"/>
                    </a:ext>
                  </a:extLst>
                </a:gridCol>
              </a:tblGrid>
              <a:tr h="433825">
                <a:tc>
                  <a:txBody>
                    <a:bodyPr/>
                    <a:lstStyle/>
                    <a:p>
                      <a:pPr marL="0" marR="0" lvl="0" indent="0" algn="ctr" rtl="0">
                        <a:lnSpc>
                          <a:spcPct val="100000"/>
                        </a:lnSpc>
                        <a:spcBef>
                          <a:spcPts val="0"/>
                        </a:spcBef>
                        <a:spcAft>
                          <a:spcPts val="0"/>
                        </a:spcAft>
                        <a:buNone/>
                      </a:pPr>
                      <a:r>
                        <a:rPr lang="en-GB" sz="2000" u="none" strike="noStrike" cap="none" dirty="0"/>
                        <a:t>t</a:t>
                      </a:r>
                      <a:endParaRPr dirty="0"/>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extLst>
                  <a:ext uri="{0D108BD9-81ED-4DB2-BD59-A6C34878D82A}">
                    <a16:rowId xmlns:a16="http://schemas.microsoft.com/office/drawing/2014/main" val="10000"/>
                  </a:ext>
                </a:extLst>
              </a:tr>
              <a:tr h="433825">
                <a:tc>
                  <a:txBody>
                    <a:bodyPr/>
                    <a:lstStyle/>
                    <a:p>
                      <a:pPr marL="0" marR="0" lvl="0" indent="0" algn="ctr" rtl="0">
                        <a:lnSpc>
                          <a:spcPct val="100000"/>
                        </a:lnSpc>
                        <a:spcBef>
                          <a:spcPts val="0"/>
                        </a:spcBef>
                        <a:spcAft>
                          <a:spcPts val="0"/>
                        </a:spcAft>
                        <a:buNone/>
                      </a:pPr>
                      <a:r>
                        <a:rPr lang="en-GB" sz="2000" u="none" strike="noStrike" cap="none" dirty="0"/>
                        <a:t>r</a:t>
                      </a:r>
                      <a:endParaRPr dirty="0"/>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extLst>
                  <a:ext uri="{0D108BD9-81ED-4DB2-BD59-A6C34878D82A}">
                    <a16:rowId xmlns:a16="http://schemas.microsoft.com/office/drawing/2014/main" val="10001"/>
                  </a:ext>
                </a:extLst>
              </a:tr>
              <a:tr h="433825">
                <a:tc>
                  <a:txBody>
                    <a:bodyPr/>
                    <a:lstStyle/>
                    <a:p>
                      <a:pPr marL="0" marR="0" lvl="0" indent="0" algn="ctr" rtl="0">
                        <a:lnSpc>
                          <a:spcPct val="100000"/>
                        </a:lnSpc>
                        <a:spcBef>
                          <a:spcPts val="0"/>
                        </a:spcBef>
                        <a:spcAft>
                          <a:spcPts val="0"/>
                        </a:spcAft>
                        <a:buNone/>
                      </a:pPr>
                      <a:r>
                        <a:rPr lang="en-GB" sz="2000" u="none" strike="noStrike" cap="none" dirty="0"/>
                        <a:t>a</a:t>
                      </a:r>
                      <a:endParaRPr dirty="0"/>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extLst>
                  <a:ext uri="{0D108BD9-81ED-4DB2-BD59-A6C34878D82A}">
                    <a16:rowId xmlns:a16="http://schemas.microsoft.com/office/drawing/2014/main" val="10002"/>
                  </a:ext>
                </a:extLst>
              </a:tr>
              <a:tr h="433825">
                <a:tc>
                  <a:txBody>
                    <a:bodyPr/>
                    <a:lstStyle/>
                    <a:p>
                      <a:pPr marL="0" marR="0" lvl="0" indent="0" algn="ctr" rtl="0">
                        <a:lnSpc>
                          <a:spcPct val="100000"/>
                        </a:lnSpc>
                        <a:spcBef>
                          <a:spcPts val="0"/>
                        </a:spcBef>
                        <a:spcAft>
                          <a:spcPts val="0"/>
                        </a:spcAft>
                        <a:buNone/>
                      </a:pPr>
                      <a:r>
                        <a:rPr lang="en-GB" sz="2000" u="none" strike="noStrike" cap="none" dirty="0"/>
                        <a:t>v</a:t>
                      </a:r>
                      <a:endParaRPr dirty="0"/>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extLst>
                  <a:ext uri="{0D108BD9-81ED-4DB2-BD59-A6C34878D82A}">
                    <a16:rowId xmlns:a16="http://schemas.microsoft.com/office/drawing/2014/main" val="10003"/>
                  </a:ext>
                </a:extLst>
              </a:tr>
              <a:tr h="433825">
                <a:tc>
                  <a:txBody>
                    <a:bodyPr/>
                    <a:lstStyle/>
                    <a:p>
                      <a:pPr marL="0" marR="0" lvl="0" indent="0" algn="ctr" rtl="0">
                        <a:lnSpc>
                          <a:spcPct val="100000"/>
                        </a:lnSpc>
                        <a:spcBef>
                          <a:spcPts val="0"/>
                        </a:spcBef>
                        <a:spcAft>
                          <a:spcPts val="0"/>
                        </a:spcAft>
                        <a:buNone/>
                      </a:pPr>
                      <a:r>
                        <a:rPr lang="en-GB" sz="2000" u="none" strike="noStrike" cap="none"/>
                        <a:t>e</a:t>
                      </a:r>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extLst>
                  <a:ext uri="{0D108BD9-81ED-4DB2-BD59-A6C34878D82A}">
                    <a16:rowId xmlns:a16="http://schemas.microsoft.com/office/drawing/2014/main" val="10004"/>
                  </a:ext>
                </a:extLst>
              </a:tr>
              <a:tr h="433825">
                <a:tc>
                  <a:txBody>
                    <a:bodyPr/>
                    <a:lstStyle/>
                    <a:p>
                      <a:pPr marL="0" marR="0" lvl="0" indent="0" algn="ctr" rtl="0">
                        <a:lnSpc>
                          <a:spcPct val="100000"/>
                        </a:lnSpc>
                        <a:spcBef>
                          <a:spcPts val="0"/>
                        </a:spcBef>
                        <a:spcAft>
                          <a:spcPts val="0"/>
                        </a:spcAft>
                        <a:buNone/>
                      </a:pPr>
                      <a:r>
                        <a:rPr lang="en-GB" sz="2000" u="none" strike="noStrike" cap="none" dirty="0"/>
                        <a:t>l</a:t>
                      </a:r>
                      <a:endParaRPr sz="2000" u="none" strike="noStrike" cap="none" dirty="0"/>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extLst>
                  <a:ext uri="{0D108BD9-81ED-4DB2-BD59-A6C34878D82A}">
                    <a16:rowId xmlns:a16="http://schemas.microsoft.com/office/drawing/2014/main" val="10005"/>
                  </a:ext>
                </a:extLst>
              </a:tr>
              <a:tr h="433825">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extLst>
                  <a:ext uri="{0D108BD9-81ED-4DB2-BD59-A6C34878D82A}">
                    <a16:rowId xmlns:a16="http://schemas.microsoft.com/office/drawing/2014/main" val="10006"/>
                  </a:ext>
                </a:extLst>
              </a:tr>
              <a:tr h="433825">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extLst>
                  <a:ext uri="{0D108BD9-81ED-4DB2-BD59-A6C34878D82A}">
                    <a16:rowId xmlns:a16="http://schemas.microsoft.com/office/drawing/2014/main" val="10007"/>
                  </a:ext>
                </a:extLst>
              </a:tr>
              <a:tr h="433825">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extLst>
                  <a:ext uri="{0D108BD9-81ED-4DB2-BD59-A6C34878D82A}">
                    <a16:rowId xmlns:a16="http://schemas.microsoft.com/office/drawing/2014/main" val="10008"/>
                  </a:ext>
                </a:extLst>
              </a:tr>
              <a:tr h="433825">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extLst>
                  <a:ext uri="{0D108BD9-81ED-4DB2-BD59-A6C34878D82A}">
                    <a16:rowId xmlns:a16="http://schemas.microsoft.com/office/drawing/2014/main" val="10009"/>
                  </a:ext>
                </a:extLst>
              </a:tr>
              <a:tr h="433825">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extLst>
                  <a:ext uri="{0D108BD9-81ED-4DB2-BD59-A6C34878D82A}">
                    <a16:rowId xmlns:a16="http://schemas.microsoft.com/office/drawing/2014/main" val="10010"/>
                  </a:ext>
                </a:extLst>
              </a:tr>
              <a:tr h="433825">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extLst>
                  <a:ext uri="{0D108BD9-81ED-4DB2-BD59-A6C34878D82A}">
                    <a16:rowId xmlns:a16="http://schemas.microsoft.com/office/drawing/2014/main" val="10011"/>
                  </a:ext>
                </a:extLst>
              </a:tr>
              <a:tr h="433825">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extLst>
                  <a:ext uri="{0D108BD9-81ED-4DB2-BD59-A6C34878D82A}">
                    <a16:rowId xmlns:a16="http://schemas.microsoft.com/office/drawing/2014/main" val="10012"/>
                  </a:ext>
                </a:extLst>
              </a:tr>
              <a:tr h="433825">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extLst>
                  <a:ext uri="{0D108BD9-81ED-4DB2-BD59-A6C34878D82A}">
                    <a16:rowId xmlns:a16="http://schemas.microsoft.com/office/drawing/2014/main" val="10013"/>
                  </a:ext>
                </a:extLst>
              </a:tr>
              <a:tr h="433825">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dirty="0"/>
                    </a:p>
                  </a:txBody>
                  <a:tcPr marL="91450" marR="91450" marT="45725" marB="45725"/>
                </a:tc>
                <a:extLst>
                  <a:ext uri="{0D108BD9-81ED-4DB2-BD59-A6C34878D82A}">
                    <a16:rowId xmlns:a16="http://schemas.microsoft.com/office/drawing/2014/main" val="10014"/>
                  </a:ext>
                </a:extLst>
              </a:tr>
            </a:tbl>
          </a:graphicData>
        </a:graphic>
      </p:graphicFrame>
      <p:graphicFrame>
        <p:nvGraphicFramePr>
          <p:cNvPr id="97" name="Google Shape;97;p2"/>
          <p:cNvGraphicFramePr/>
          <p:nvPr>
            <p:extLst>
              <p:ext uri="{D42A27DB-BD31-4B8C-83A1-F6EECF244321}">
                <p14:modId xmlns:p14="http://schemas.microsoft.com/office/powerpoint/2010/main" val="1548774786"/>
              </p:ext>
            </p:extLst>
          </p:nvPr>
        </p:nvGraphicFramePr>
        <p:xfrm>
          <a:off x="9380364" y="2168868"/>
          <a:ext cx="1601325" cy="3868000"/>
        </p:xfrm>
        <a:graphic>
          <a:graphicData uri="http://schemas.openxmlformats.org/drawingml/2006/table">
            <a:tbl>
              <a:tblPr firstRow="1" bandRow="1">
                <a:noFill/>
                <a:tableStyleId>{F495E0DA-75D3-4E81-A376-66377CB3E752}</a:tableStyleId>
              </a:tblPr>
              <a:tblGrid>
                <a:gridCol w="1601325">
                  <a:extLst>
                    <a:ext uri="{9D8B030D-6E8A-4147-A177-3AD203B41FA5}">
                      <a16:colId xmlns:a16="http://schemas.microsoft.com/office/drawing/2014/main" val="20000"/>
                    </a:ext>
                  </a:extLst>
                </a:gridCol>
              </a:tblGrid>
              <a:tr h="386800">
                <a:tc>
                  <a:txBody>
                    <a:bodyPr/>
                    <a:lstStyle/>
                    <a:p>
                      <a:r>
                        <a:rPr lang="en-GB" dirty="0">
                          <a:latin typeface="+mj-lt"/>
                          <a:ea typeface="OpenDyslexic" charset="0"/>
                          <a:cs typeface="OpenDyslexic" charset="0"/>
                        </a:rPr>
                        <a:t>tunnel</a:t>
                      </a:r>
                    </a:p>
                  </a:txBody>
                  <a:tcPr/>
                </a:tc>
                <a:extLst>
                  <a:ext uri="{0D108BD9-81ED-4DB2-BD59-A6C34878D82A}">
                    <a16:rowId xmlns:a16="http://schemas.microsoft.com/office/drawing/2014/main" val="10000"/>
                  </a:ext>
                </a:extLst>
              </a:tr>
              <a:tr h="386800">
                <a:tc>
                  <a:txBody>
                    <a:bodyPr/>
                    <a:lstStyle/>
                    <a:p>
                      <a:r>
                        <a:rPr lang="en-GB" dirty="0">
                          <a:latin typeface="+mj-lt"/>
                          <a:ea typeface="OpenDyslexic" charset="0"/>
                          <a:cs typeface="OpenDyslexic" charset="0"/>
                        </a:rPr>
                        <a:t>travel </a:t>
                      </a:r>
                    </a:p>
                  </a:txBody>
                  <a:tcPr/>
                </a:tc>
                <a:extLst>
                  <a:ext uri="{0D108BD9-81ED-4DB2-BD59-A6C34878D82A}">
                    <a16:rowId xmlns:a16="http://schemas.microsoft.com/office/drawing/2014/main" val="10001"/>
                  </a:ext>
                </a:extLst>
              </a:tr>
              <a:tr h="386800">
                <a:tc>
                  <a:txBody>
                    <a:bodyPr/>
                    <a:lstStyle/>
                    <a:p>
                      <a:r>
                        <a:rPr lang="en-GB" dirty="0">
                          <a:latin typeface="+mj-lt"/>
                          <a:ea typeface="OpenDyslexic" charset="0"/>
                          <a:cs typeface="OpenDyslexic" charset="0"/>
                        </a:rPr>
                        <a:t>towel</a:t>
                      </a:r>
                    </a:p>
                  </a:txBody>
                  <a:tcPr/>
                </a:tc>
                <a:extLst>
                  <a:ext uri="{0D108BD9-81ED-4DB2-BD59-A6C34878D82A}">
                    <a16:rowId xmlns:a16="http://schemas.microsoft.com/office/drawing/2014/main" val="10002"/>
                  </a:ext>
                </a:extLst>
              </a:tr>
              <a:tr h="386800">
                <a:tc>
                  <a:txBody>
                    <a:bodyPr/>
                    <a:lstStyle/>
                    <a:p>
                      <a:r>
                        <a:rPr lang="en-GB" dirty="0">
                          <a:latin typeface="+mj-lt"/>
                          <a:ea typeface="OpenDyslexic" charset="0"/>
                          <a:cs typeface="OpenDyslexic" charset="0"/>
                        </a:rPr>
                        <a:t>vowel</a:t>
                      </a:r>
                    </a:p>
                  </a:txBody>
                  <a:tcPr/>
                </a:tc>
                <a:extLst>
                  <a:ext uri="{0D108BD9-81ED-4DB2-BD59-A6C34878D82A}">
                    <a16:rowId xmlns:a16="http://schemas.microsoft.com/office/drawing/2014/main" val="10003"/>
                  </a:ext>
                </a:extLst>
              </a:tr>
              <a:tr h="386800">
                <a:tc>
                  <a:txBody>
                    <a:bodyPr/>
                    <a:lstStyle/>
                    <a:p>
                      <a:r>
                        <a:rPr lang="en-GB" dirty="0">
                          <a:latin typeface="+mj-lt"/>
                          <a:ea typeface="OpenDyslexic" charset="0"/>
                          <a:cs typeface="OpenDyslexic" charset="0"/>
                        </a:rPr>
                        <a:t>angel</a:t>
                      </a:r>
                    </a:p>
                  </a:txBody>
                  <a:tcPr/>
                </a:tc>
                <a:extLst>
                  <a:ext uri="{0D108BD9-81ED-4DB2-BD59-A6C34878D82A}">
                    <a16:rowId xmlns:a16="http://schemas.microsoft.com/office/drawing/2014/main" val="10004"/>
                  </a:ext>
                </a:extLst>
              </a:tr>
              <a:tr h="386800">
                <a:tc>
                  <a:txBody>
                    <a:bodyPr/>
                    <a:lstStyle/>
                    <a:p>
                      <a:r>
                        <a:rPr lang="en-GB" dirty="0">
                          <a:latin typeface="+mj-lt"/>
                          <a:ea typeface="OpenDyslexic" charset="0"/>
                          <a:cs typeface="OpenDyslexic" charset="0"/>
                        </a:rPr>
                        <a:t>banana</a:t>
                      </a:r>
                    </a:p>
                  </a:txBody>
                  <a:tcPr/>
                </a:tc>
                <a:extLst>
                  <a:ext uri="{0D108BD9-81ED-4DB2-BD59-A6C34878D82A}">
                    <a16:rowId xmlns:a16="http://schemas.microsoft.com/office/drawing/2014/main" val="10005"/>
                  </a:ext>
                </a:extLst>
              </a:tr>
              <a:tr h="386800">
                <a:tc>
                  <a:txBody>
                    <a:bodyPr/>
                    <a:lstStyle/>
                    <a:p>
                      <a:r>
                        <a:rPr lang="en-GB" dirty="0">
                          <a:latin typeface="+mj-lt"/>
                          <a:ea typeface="OpenDyslexic" charset="0"/>
                          <a:cs typeface="OpenDyslexic" charset="0"/>
                        </a:rPr>
                        <a:t>England</a:t>
                      </a:r>
                    </a:p>
                  </a:txBody>
                  <a:tcPr/>
                </a:tc>
                <a:extLst>
                  <a:ext uri="{0D108BD9-81ED-4DB2-BD59-A6C34878D82A}">
                    <a16:rowId xmlns:a16="http://schemas.microsoft.com/office/drawing/2014/main" val="10006"/>
                  </a:ext>
                </a:extLst>
              </a:tr>
              <a:tr h="386800">
                <a:tc>
                  <a:txBody>
                    <a:bodyPr/>
                    <a:lstStyle/>
                    <a:p>
                      <a:r>
                        <a:rPr lang="en-GB" dirty="0">
                          <a:latin typeface="+mj-lt"/>
                          <a:ea typeface="OpenDyslexic" charset="0"/>
                          <a:cs typeface="OpenDyslexic" charset="0"/>
                        </a:rPr>
                        <a:t>Scotland</a:t>
                      </a:r>
                    </a:p>
                  </a:txBody>
                  <a:tcPr/>
                </a:tc>
                <a:extLst>
                  <a:ext uri="{0D108BD9-81ED-4DB2-BD59-A6C34878D82A}">
                    <a16:rowId xmlns:a16="http://schemas.microsoft.com/office/drawing/2014/main" val="10007"/>
                  </a:ext>
                </a:extLst>
              </a:tr>
              <a:tr h="386800">
                <a:tc>
                  <a:txBody>
                    <a:bodyPr/>
                    <a:lstStyle/>
                    <a:p>
                      <a:r>
                        <a:rPr lang="en-GB" dirty="0">
                          <a:latin typeface="+mj-lt"/>
                          <a:ea typeface="OpenDyslexic" charset="0"/>
                          <a:cs typeface="OpenDyslexic" charset="0"/>
                        </a:rPr>
                        <a:t>Wales</a:t>
                      </a:r>
                    </a:p>
                  </a:txBody>
                  <a:tcPr/>
                </a:tc>
                <a:extLst>
                  <a:ext uri="{0D108BD9-81ED-4DB2-BD59-A6C34878D82A}">
                    <a16:rowId xmlns:a16="http://schemas.microsoft.com/office/drawing/2014/main" val="10008"/>
                  </a:ext>
                </a:extLst>
              </a:tr>
              <a:tr h="386800">
                <a:tc>
                  <a:txBody>
                    <a:bodyPr/>
                    <a:lstStyle/>
                    <a:p>
                      <a:r>
                        <a:rPr lang="en-GB" dirty="0">
                          <a:latin typeface="+mj-lt"/>
                          <a:ea typeface="OpenDyslexic" charset="0"/>
                          <a:cs typeface="OpenDyslexic" charset="0"/>
                        </a:rPr>
                        <a:t>Northern Ireland</a:t>
                      </a:r>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07D36E6-2293-42F3-B4D0-424C1D0C9F04}"/>
              </a:ext>
            </a:extLst>
          </p:cNvPr>
          <p:cNvSpPr txBox="1"/>
          <p:nvPr/>
        </p:nvSpPr>
        <p:spPr>
          <a:xfrm>
            <a:off x="1285241" y="1008993"/>
            <a:ext cx="9231410" cy="354204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8100" kern="1200" dirty="0">
                <a:solidFill>
                  <a:schemeClr val="tx1"/>
                </a:solidFill>
                <a:latin typeface="+mj-lt"/>
                <a:ea typeface="+mj-ea"/>
                <a:cs typeface="+mj-cs"/>
              </a:rPr>
              <a:t>English Focus – Using Capital Letters in writing</a:t>
            </a:r>
          </a:p>
        </p:txBody>
      </p:sp>
    </p:spTree>
    <p:extLst>
      <p:ext uri="{BB962C8B-B14F-4D97-AF65-F5344CB8AC3E}">
        <p14:creationId xmlns:p14="http://schemas.microsoft.com/office/powerpoint/2010/main" val="1982123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F3ADD34-CEAE-4429-A0DD-3989070D3CCF}"/>
              </a:ext>
            </a:extLst>
          </p:cNvPr>
          <p:cNvPicPr>
            <a:picLocks noChangeAspect="1"/>
          </p:cNvPicPr>
          <p:nvPr/>
        </p:nvPicPr>
        <p:blipFill rotWithShape="1">
          <a:blip r:embed="rId2"/>
          <a:srcRect t="1028"/>
          <a:stretch/>
        </p:blipFill>
        <p:spPr>
          <a:xfrm>
            <a:off x="838200" y="754148"/>
            <a:ext cx="10515600" cy="4995575"/>
          </a:xfrm>
          <a:prstGeom prst="rect">
            <a:avLst/>
          </a:prstGeom>
        </p:spPr>
      </p:pic>
      <p:cxnSp>
        <p:nvCxnSpPr>
          <p:cNvPr id="14" name="Straight Connector 13">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710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4EF93E6-9613-4A0E-A26C-279DBED37BDD}"/>
              </a:ext>
            </a:extLst>
          </p:cNvPr>
          <p:cNvPicPr>
            <a:picLocks noChangeAspect="1"/>
          </p:cNvPicPr>
          <p:nvPr/>
        </p:nvPicPr>
        <p:blipFill>
          <a:blip r:embed="rId2"/>
          <a:stretch>
            <a:fillRect/>
          </a:stretch>
        </p:blipFill>
        <p:spPr>
          <a:xfrm>
            <a:off x="916539" y="906089"/>
            <a:ext cx="10358919" cy="4472886"/>
          </a:xfrm>
          <a:prstGeom prst="rect">
            <a:avLst/>
          </a:prstGeom>
        </p:spPr>
      </p:pic>
    </p:spTree>
    <p:extLst>
      <p:ext uri="{BB962C8B-B14F-4D97-AF65-F5344CB8AC3E}">
        <p14:creationId xmlns:p14="http://schemas.microsoft.com/office/powerpoint/2010/main" val="776493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2380868"/>
            <a:ext cx="11982332" cy="2087795"/>
            <a:chOff x="143163" y="5763486"/>
            <a:chExt cx="11982332" cy="739555"/>
          </a:xfrm>
        </p:grpSpPr>
        <p:sp>
          <p:nvSpPr>
            <p:cNvPr id="22" name="Rectangle 21">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9765E15-70B4-4E52-A6E1-46B6D71ADD59}"/>
              </a:ext>
            </a:extLst>
          </p:cNvPr>
          <p:cNvPicPr>
            <a:picLocks noChangeAspect="1"/>
          </p:cNvPicPr>
          <p:nvPr/>
        </p:nvPicPr>
        <p:blipFill rotWithShape="1">
          <a:blip r:embed="rId2"/>
          <a:srcRect l="11668" r="9205" b="-1"/>
          <a:stretch/>
        </p:blipFill>
        <p:spPr>
          <a:xfrm>
            <a:off x="838200" y="704765"/>
            <a:ext cx="10628376" cy="5440003"/>
          </a:xfrm>
          <a:prstGeom prst="rect">
            <a:avLst/>
          </a:prstGeom>
        </p:spPr>
      </p:pic>
    </p:spTree>
    <p:extLst>
      <p:ext uri="{BB962C8B-B14F-4D97-AF65-F5344CB8AC3E}">
        <p14:creationId xmlns:p14="http://schemas.microsoft.com/office/powerpoint/2010/main" val="3387769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3644BFD-D22E-4019-B666-387DA51AE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7956356" y="1890469"/>
            <a:ext cx="5860051" cy="2079143"/>
            <a:chOff x="6081624" y="1998368"/>
            <a:chExt cx="5613457" cy="782175"/>
          </a:xfrm>
          <a:solidFill>
            <a:schemeClr val="accent4"/>
          </a:solidFill>
        </p:grpSpPr>
        <p:sp>
          <p:nvSpPr>
            <p:cNvPr id="33" name="Rectangle 32">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681F333-CC4E-450A-8C7D-020F651EEE01}"/>
              </a:ext>
            </a:extLst>
          </p:cNvPr>
          <p:cNvPicPr>
            <a:picLocks noChangeAspect="1"/>
          </p:cNvPicPr>
          <p:nvPr/>
        </p:nvPicPr>
        <p:blipFill rotWithShape="1">
          <a:blip r:embed="rId2"/>
          <a:srcRect l="8631" r="12242" b="-1"/>
          <a:stretch/>
        </p:blipFill>
        <p:spPr>
          <a:xfrm>
            <a:off x="838200" y="704765"/>
            <a:ext cx="10628376" cy="5440003"/>
          </a:xfrm>
          <a:prstGeom prst="rect">
            <a:avLst/>
          </a:prstGeom>
        </p:spPr>
      </p:pic>
    </p:spTree>
    <p:extLst>
      <p:ext uri="{BB962C8B-B14F-4D97-AF65-F5344CB8AC3E}">
        <p14:creationId xmlns:p14="http://schemas.microsoft.com/office/powerpoint/2010/main" val="1641398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8DA676D-D24E-4322-BB3E-19AC0A53F592}"/>
              </a:ext>
            </a:extLst>
          </p:cNvPr>
          <p:cNvPicPr>
            <a:picLocks noChangeAspect="1"/>
          </p:cNvPicPr>
          <p:nvPr/>
        </p:nvPicPr>
        <p:blipFill rotWithShape="1">
          <a:blip r:embed="rId2"/>
          <a:srcRect l="5243" r="8980" b="1"/>
          <a:stretch/>
        </p:blipFill>
        <p:spPr>
          <a:xfrm>
            <a:off x="838200" y="754148"/>
            <a:ext cx="10515600" cy="4995575"/>
          </a:xfrm>
          <a:prstGeom prst="rect">
            <a:avLst/>
          </a:prstGeom>
        </p:spPr>
      </p:pic>
      <p:cxnSp>
        <p:nvCxnSpPr>
          <p:cNvPr id="47" name="Straight Connector 46">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113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5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Graphical user interface, application&#10;&#10;Description automatically generated">
            <a:extLst>
              <a:ext uri="{FF2B5EF4-FFF2-40B4-BE49-F238E27FC236}">
                <a16:creationId xmlns:a16="http://schemas.microsoft.com/office/drawing/2014/main" id="{0CB89DC8-BA21-4A71-AB03-D0E68BB05425}"/>
              </a:ext>
            </a:extLst>
          </p:cNvPr>
          <p:cNvPicPr>
            <a:picLocks noChangeAspect="1"/>
          </p:cNvPicPr>
          <p:nvPr/>
        </p:nvPicPr>
        <p:blipFill rotWithShape="1">
          <a:blip r:embed="rId2"/>
          <a:srcRect l="11085" r="16901" b="-1"/>
          <a:stretch/>
        </p:blipFill>
        <p:spPr>
          <a:xfrm>
            <a:off x="20" y="1282"/>
            <a:ext cx="12191980" cy="6856718"/>
          </a:xfrm>
          <a:prstGeom prst="rect">
            <a:avLst/>
          </a:prstGeom>
        </p:spPr>
      </p:pic>
    </p:spTree>
    <p:extLst>
      <p:ext uri="{BB962C8B-B14F-4D97-AF65-F5344CB8AC3E}">
        <p14:creationId xmlns:p14="http://schemas.microsoft.com/office/powerpoint/2010/main" val="3388346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DEA7C3EE-67A1-4CEC-AC07-70CB7706D804}"/>
              </a:ext>
            </a:extLst>
          </p:cNvPr>
          <p:cNvGraphicFramePr>
            <a:graphicFrameLocks noChangeAspect="1"/>
          </p:cNvGraphicFramePr>
          <p:nvPr>
            <p:extLst>
              <p:ext uri="{D42A27DB-BD31-4B8C-83A1-F6EECF244321}">
                <p14:modId xmlns:p14="http://schemas.microsoft.com/office/powerpoint/2010/main" val="530266449"/>
              </p:ext>
            </p:extLst>
          </p:nvPr>
        </p:nvGraphicFramePr>
        <p:xfrm>
          <a:off x="471623" y="1431858"/>
          <a:ext cx="2993089" cy="4235246"/>
        </p:xfrm>
        <a:graphic>
          <a:graphicData uri="http://schemas.openxmlformats.org/presentationml/2006/ole">
            <mc:AlternateContent xmlns:mc="http://schemas.openxmlformats.org/markup-compatibility/2006">
              <mc:Choice xmlns:v="urn:schemas-microsoft-com:vml" Requires="v">
                <p:oleObj name="Acrobat Document" r:id="rId2" imgW="5667128" imgH="8019958" progId="AcroExch.Document.DC">
                  <p:embed/>
                </p:oleObj>
              </mc:Choice>
              <mc:Fallback>
                <p:oleObj name="Acrobat Document" r:id="rId2" imgW="5667128" imgH="8019958" progId="AcroExch.Document.DC">
                  <p:embed/>
                  <p:pic>
                    <p:nvPicPr>
                      <p:cNvPr id="0" name=""/>
                      <p:cNvPicPr/>
                      <p:nvPr/>
                    </p:nvPicPr>
                    <p:blipFill>
                      <a:blip r:embed="rId3"/>
                      <a:stretch>
                        <a:fillRect/>
                      </a:stretch>
                    </p:blipFill>
                    <p:spPr>
                      <a:xfrm>
                        <a:off x="471623" y="1431858"/>
                        <a:ext cx="2993089" cy="4235246"/>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9A3C67D4-D5E1-4AAC-B689-968E82A7E169}"/>
              </a:ext>
            </a:extLst>
          </p:cNvPr>
          <p:cNvGraphicFramePr>
            <a:graphicFrameLocks noChangeAspect="1"/>
          </p:cNvGraphicFramePr>
          <p:nvPr>
            <p:extLst>
              <p:ext uri="{D42A27DB-BD31-4B8C-83A1-F6EECF244321}">
                <p14:modId xmlns:p14="http://schemas.microsoft.com/office/powerpoint/2010/main" val="1901379696"/>
              </p:ext>
            </p:extLst>
          </p:nvPr>
        </p:nvGraphicFramePr>
        <p:xfrm>
          <a:off x="8823143" y="1431858"/>
          <a:ext cx="2993089" cy="4235246"/>
        </p:xfrm>
        <a:graphic>
          <a:graphicData uri="http://schemas.openxmlformats.org/presentationml/2006/ole">
            <mc:AlternateContent xmlns:mc="http://schemas.openxmlformats.org/markup-compatibility/2006">
              <mc:Choice xmlns:v="urn:schemas-microsoft-com:vml" Requires="v">
                <p:oleObj name="Acrobat Document" r:id="rId4" imgW="5695816" imgH="8057914" progId="AcroExch.Document.DC">
                  <p:embed/>
                </p:oleObj>
              </mc:Choice>
              <mc:Fallback>
                <p:oleObj name="Acrobat Document" r:id="rId4" imgW="5695816" imgH="8057914" progId="AcroExch.Document.DC">
                  <p:embed/>
                  <p:pic>
                    <p:nvPicPr>
                      <p:cNvPr id="0" name=""/>
                      <p:cNvPicPr/>
                      <p:nvPr/>
                    </p:nvPicPr>
                    <p:blipFill>
                      <a:blip r:embed="rId5"/>
                      <a:stretch>
                        <a:fillRect/>
                      </a:stretch>
                    </p:blipFill>
                    <p:spPr>
                      <a:xfrm>
                        <a:off x="8823143" y="1431858"/>
                        <a:ext cx="2993089" cy="4235246"/>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63675F78-08B9-4DEE-B63F-D1BE32EBCD64}"/>
              </a:ext>
            </a:extLst>
          </p:cNvPr>
          <p:cNvGraphicFramePr>
            <a:graphicFrameLocks noChangeAspect="1"/>
          </p:cNvGraphicFramePr>
          <p:nvPr>
            <p:extLst>
              <p:ext uri="{D42A27DB-BD31-4B8C-83A1-F6EECF244321}">
                <p14:modId xmlns:p14="http://schemas.microsoft.com/office/powerpoint/2010/main" val="4118216283"/>
              </p:ext>
            </p:extLst>
          </p:nvPr>
        </p:nvGraphicFramePr>
        <p:xfrm>
          <a:off x="4644280" y="1431858"/>
          <a:ext cx="2999294" cy="4235246"/>
        </p:xfrm>
        <a:graphic>
          <a:graphicData uri="http://schemas.openxmlformats.org/presentationml/2006/ole">
            <mc:AlternateContent xmlns:mc="http://schemas.openxmlformats.org/markup-compatibility/2006">
              <mc:Choice xmlns:v="urn:schemas-microsoft-com:vml" Requires="v">
                <p:oleObj name="Acrobat Document" r:id="rId6" imgW="5705139" imgH="8057914" progId="AcroExch.Document.DC">
                  <p:embed/>
                </p:oleObj>
              </mc:Choice>
              <mc:Fallback>
                <p:oleObj name="Acrobat Document" r:id="rId6" imgW="5705139" imgH="8057914" progId="AcroExch.Document.DC">
                  <p:embed/>
                  <p:pic>
                    <p:nvPicPr>
                      <p:cNvPr id="0" name=""/>
                      <p:cNvPicPr/>
                      <p:nvPr/>
                    </p:nvPicPr>
                    <p:blipFill>
                      <a:blip r:embed="rId7"/>
                      <a:stretch>
                        <a:fillRect/>
                      </a:stretch>
                    </p:blipFill>
                    <p:spPr>
                      <a:xfrm>
                        <a:off x="4644280" y="1431858"/>
                        <a:ext cx="2999294" cy="4235246"/>
                      </a:xfrm>
                      <a:prstGeom prst="rect">
                        <a:avLst/>
                      </a:prstGeom>
                    </p:spPr>
                  </p:pic>
                </p:oleObj>
              </mc:Fallback>
            </mc:AlternateContent>
          </a:graphicData>
        </a:graphic>
      </p:graphicFrame>
      <p:sp>
        <p:nvSpPr>
          <p:cNvPr id="5" name="Title 3">
            <a:extLst>
              <a:ext uri="{FF2B5EF4-FFF2-40B4-BE49-F238E27FC236}">
                <a16:creationId xmlns:a16="http://schemas.microsoft.com/office/drawing/2014/main" id="{7D5C7551-F393-4170-85DF-67E5F3477E1F}"/>
              </a:ext>
            </a:extLst>
          </p:cNvPr>
          <p:cNvSpPr txBox="1">
            <a:spLocks/>
          </p:cNvSpPr>
          <p:nvPr/>
        </p:nvSpPr>
        <p:spPr>
          <a:xfrm>
            <a:off x="2770752" y="287382"/>
            <a:ext cx="6887054" cy="836024"/>
          </a:xfrm>
          <a:prstGeom prst="rect">
            <a:avLst/>
          </a:prstGeom>
        </p:spPr>
        <p:txBody>
          <a:bodyPr vert="horz" lIns="91440" tIns="45720" rIns="91440" bIns="45720" rtlCol="0" anchor="b">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ct val="0"/>
              </a:spcBef>
            </a:pPr>
            <a:r>
              <a:rPr lang="en-US" sz="1600" kern="1200" dirty="0">
                <a:solidFill>
                  <a:schemeClr val="tx1"/>
                </a:solidFill>
                <a:latin typeface="+mn-lt"/>
                <a:ea typeface="+mj-ea"/>
                <a:cs typeface="+mj-cs"/>
              </a:rPr>
              <a:t>Click on the image to open the task sheet.</a:t>
            </a:r>
          </a:p>
          <a:p>
            <a:pPr algn="ctr">
              <a:spcBef>
                <a:spcPct val="0"/>
              </a:spcBef>
            </a:pPr>
            <a:endParaRPr lang="en-US" sz="1600" kern="1200" dirty="0">
              <a:solidFill>
                <a:schemeClr val="tx1"/>
              </a:solidFill>
              <a:latin typeface="+mn-lt"/>
              <a:ea typeface="+mj-ea"/>
              <a:cs typeface="+mj-cs"/>
            </a:endParaRPr>
          </a:p>
          <a:p>
            <a:pPr algn="ctr">
              <a:spcBef>
                <a:spcPct val="0"/>
              </a:spcBef>
            </a:pPr>
            <a:r>
              <a:rPr lang="en-US" sz="1600" kern="1200" dirty="0">
                <a:solidFill>
                  <a:schemeClr val="tx1"/>
                </a:solidFill>
                <a:latin typeface="+mn-lt"/>
                <a:ea typeface="+mj-ea"/>
                <a:cs typeface="+mj-cs"/>
              </a:rPr>
              <a:t>You can either print it out or write out the sentences straight onto paper.</a:t>
            </a:r>
          </a:p>
          <a:p>
            <a:pPr algn="ctr">
              <a:spcBef>
                <a:spcPct val="0"/>
              </a:spcBef>
            </a:pPr>
            <a:endParaRPr lang="en-US" sz="1600" kern="1200" dirty="0">
              <a:solidFill>
                <a:schemeClr val="tx1"/>
              </a:solidFill>
              <a:latin typeface="+mn-lt"/>
              <a:ea typeface="+mj-ea"/>
              <a:cs typeface="+mj-cs"/>
            </a:endParaRPr>
          </a:p>
        </p:txBody>
      </p:sp>
      <p:pic>
        <p:nvPicPr>
          <p:cNvPr id="7" name="Graphic 6" descr="Badge 1 outline">
            <a:extLst>
              <a:ext uri="{FF2B5EF4-FFF2-40B4-BE49-F238E27FC236}">
                <a16:creationId xmlns:a16="http://schemas.microsoft.com/office/drawing/2014/main" id="{6D4DD843-64A1-4D48-BC2A-78FC44997E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1241" y="1444574"/>
            <a:ext cx="349054" cy="349054"/>
          </a:xfrm>
          <a:prstGeom prst="rect">
            <a:avLst/>
          </a:prstGeom>
        </p:spPr>
      </p:pic>
      <p:pic>
        <p:nvPicPr>
          <p:cNvPr id="9" name="Graphic 8" descr="Badge outline">
            <a:extLst>
              <a:ext uri="{FF2B5EF4-FFF2-40B4-BE49-F238E27FC236}">
                <a16:creationId xmlns:a16="http://schemas.microsoft.com/office/drawing/2014/main" id="{CF1A5DE2-9AC1-430C-A4F0-82730BFFBED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062159" y="1431858"/>
            <a:ext cx="349054" cy="349054"/>
          </a:xfrm>
          <a:prstGeom prst="rect">
            <a:avLst/>
          </a:prstGeom>
        </p:spPr>
      </p:pic>
      <p:pic>
        <p:nvPicPr>
          <p:cNvPr id="11" name="Graphic 10" descr="Badge 3 outline">
            <a:extLst>
              <a:ext uri="{FF2B5EF4-FFF2-40B4-BE49-F238E27FC236}">
                <a16:creationId xmlns:a16="http://schemas.microsoft.com/office/drawing/2014/main" id="{CF99A9E6-F0CF-4590-B7FD-9D70F2EE27F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57009" y="1444574"/>
            <a:ext cx="349054" cy="349054"/>
          </a:xfrm>
          <a:prstGeom prst="rect">
            <a:avLst/>
          </a:prstGeom>
        </p:spPr>
      </p:pic>
    </p:spTree>
    <p:extLst>
      <p:ext uri="{BB962C8B-B14F-4D97-AF65-F5344CB8AC3E}">
        <p14:creationId xmlns:p14="http://schemas.microsoft.com/office/powerpoint/2010/main" val="153038365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TotalTime>
  <Words>992</Words>
  <Application>Microsoft Office PowerPoint</Application>
  <PresentationFormat>Widescreen</PresentationFormat>
  <Paragraphs>122</Paragraphs>
  <Slides>18</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Times New Roman</vt:lpstr>
      <vt:lpstr>Calibri</vt:lpstr>
      <vt:lpstr>SassoonCRInfant</vt:lpstr>
      <vt:lpstr>Arial</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Maths Lesson 2  Click on the image to download the task sheet</vt:lpstr>
      <vt:lpstr>Maths Lesson 3  Click on the image to download the task sheet</vt:lpstr>
      <vt:lpstr>Maths Lesson 4  Click on the image to download the task sheet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Dixon</dc:creator>
  <cp:lastModifiedBy>Jenny Dixon</cp:lastModifiedBy>
  <cp:revision>20</cp:revision>
  <dcterms:created xsi:type="dcterms:W3CDTF">2021-01-24T21:07:28Z</dcterms:created>
  <dcterms:modified xsi:type="dcterms:W3CDTF">2021-02-21T22:00:09Z</dcterms:modified>
</cp:coreProperties>
</file>